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6" r:id="rId10"/>
    <p:sldId id="284" r:id="rId11"/>
    <p:sldId id="285" r:id="rId12"/>
    <p:sldId id="287" r:id="rId13"/>
    <p:sldId id="288" r:id="rId14"/>
    <p:sldId id="297" r:id="rId15"/>
    <p:sldId id="291" r:id="rId16"/>
    <p:sldId id="306" r:id="rId17"/>
    <p:sldId id="292" r:id="rId18"/>
    <p:sldId id="293" r:id="rId19"/>
    <p:sldId id="294" r:id="rId20"/>
    <p:sldId id="295" r:id="rId21"/>
    <p:sldId id="296" r:id="rId22"/>
    <p:sldId id="299" r:id="rId23"/>
    <p:sldId id="307" r:id="rId24"/>
    <p:sldId id="301" r:id="rId25"/>
    <p:sldId id="298" r:id="rId26"/>
    <p:sldId id="302" r:id="rId27"/>
    <p:sldId id="300" r:id="rId28"/>
    <p:sldId id="303" r:id="rId29"/>
    <p:sldId id="304" r:id="rId30"/>
    <p:sldId id="30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50A976-568E-4958-BF7F-AC3D48FDDC81}" type="doc">
      <dgm:prSet loTypeId="urn:microsoft.com/office/officeart/2008/layout/LinedList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5572F939-C434-49E8-ABF3-CB6712D19AF7}">
      <dgm:prSet/>
      <dgm:spPr/>
      <dgm:t>
        <a:bodyPr/>
        <a:lstStyle/>
        <a:p>
          <a:r>
            <a:rPr lang="en-US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Food Insecurity </a:t>
          </a:r>
        </a:p>
      </dgm:t>
    </dgm:pt>
    <dgm:pt modelId="{84D59204-A9AA-4959-A0E5-8ACAAC272C82}" type="parTrans" cxnId="{0280540A-68A2-495F-A444-98B713274321}">
      <dgm:prSet/>
      <dgm:spPr/>
      <dgm:t>
        <a:bodyPr/>
        <a:lstStyle/>
        <a:p>
          <a:endParaRPr lang="en-US"/>
        </a:p>
      </dgm:t>
    </dgm:pt>
    <dgm:pt modelId="{AD50D261-E32C-4983-846C-62FCBF13AD98}" type="sibTrans" cxnId="{0280540A-68A2-495F-A444-98B713274321}">
      <dgm:prSet/>
      <dgm:spPr/>
      <dgm:t>
        <a:bodyPr/>
        <a:lstStyle/>
        <a:p>
          <a:endParaRPr lang="en-US"/>
        </a:p>
      </dgm:t>
    </dgm:pt>
    <dgm:pt modelId="{0A4D1D96-3ED6-4CF6-85FD-16EFEA507ECF}">
      <dgm:prSet/>
      <dgm:spPr/>
      <dgm:t>
        <a:bodyPr/>
        <a:lstStyle/>
        <a:p>
          <a:r>
            <a: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Natural Disaster Response</a:t>
          </a:r>
        </a:p>
      </dgm:t>
    </dgm:pt>
    <dgm:pt modelId="{CA398DE9-13FA-4255-A4D0-75312E494FE2}" type="parTrans" cxnId="{7239364D-A592-46B8-AB23-09FAC030F622}">
      <dgm:prSet/>
      <dgm:spPr/>
      <dgm:t>
        <a:bodyPr/>
        <a:lstStyle/>
        <a:p>
          <a:endParaRPr lang="en-US"/>
        </a:p>
      </dgm:t>
    </dgm:pt>
    <dgm:pt modelId="{87F499C3-BA25-40BE-8B0F-34C2CA047887}" type="sibTrans" cxnId="{7239364D-A592-46B8-AB23-09FAC030F622}">
      <dgm:prSet/>
      <dgm:spPr/>
      <dgm:t>
        <a:bodyPr/>
        <a:lstStyle/>
        <a:p>
          <a:endParaRPr lang="en-US"/>
        </a:p>
      </dgm:t>
    </dgm:pt>
    <dgm:pt modelId="{C93012FE-49EE-4720-9543-329557ADF31A}">
      <dgm:prSet/>
      <dgm:spPr/>
      <dgm:t>
        <a:bodyPr/>
        <a:lstStyle/>
        <a:p>
          <a:r>
            <a:rPr lang="en-US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Infrastructure/ Climatological Adaptation (heat stress)</a:t>
          </a:r>
        </a:p>
      </dgm:t>
    </dgm:pt>
    <dgm:pt modelId="{465416DA-860F-42AE-99A9-DF384D73274C}" type="parTrans" cxnId="{143DDD2F-B7BC-4E53-9291-250A2E4E1C3A}">
      <dgm:prSet/>
      <dgm:spPr/>
      <dgm:t>
        <a:bodyPr/>
        <a:lstStyle/>
        <a:p>
          <a:endParaRPr lang="en-US"/>
        </a:p>
      </dgm:t>
    </dgm:pt>
    <dgm:pt modelId="{74A07B98-7000-4272-B791-D08AA56C2636}" type="sibTrans" cxnId="{143DDD2F-B7BC-4E53-9291-250A2E4E1C3A}">
      <dgm:prSet/>
      <dgm:spPr/>
      <dgm:t>
        <a:bodyPr/>
        <a:lstStyle/>
        <a:p>
          <a:endParaRPr lang="en-US"/>
        </a:p>
      </dgm:t>
    </dgm:pt>
    <dgm:pt modelId="{8B7BA389-AAC0-4CA0-A8E1-DF1D5F34F8DF}">
      <dgm:prSet/>
      <dgm:spPr/>
      <dgm:t>
        <a:bodyPr/>
        <a:lstStyle/>
        <a:p>
          <a:r>
            <a: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Emergency Healthcare/ Biological Disaster</a:t>
          </a:r>
        </a:p>
      </dgm:t>
    </dgm:pt>
    <dgm:pt modelId="{977331E7-4EBE-4744-8703-CA178C8549AA}" type="parTrans" cxnId="{52601D7A-DB0E-41B6-94D1-25DD9B48B09B}">
      <dgm:prSet/>
      <dgm:spPr/>
      <dgm:t>
        <a:bodyPr/>
        <a:lstStyle/>
        <a:p>
          <a:endParaRPr lang="en-US"/>
        </a:p>
      </dgm:t>
    </dgm:pt>
    <dgm:pt modelId="{8686DD8D-3AD3-4C5C-9043-39F70729FA12}" type="sibTrans" cxnId="{52601D7A-DB0E-41B6-94D1-25DD9B48B09B}">
      <dgm:prSet/>
      <dgm:spPr/>
      <dgm:t>
        <a:bodyPr/>
        <a:lstStyle/>
        <a:p>
          <a:endParaRPr lang="en-US"/>
        </a:p>
      </dgm:t>
    </dgm:pt>
    <dgm:pt modelId="{3EE30EAB-FA0E-44EF-9E6F-828D500F06AA}">
      <dgm:prSet/>
      <dgm:spPr/>
      <dgm:t>
        <a:bodyPr/>
        <a:lstStyle/>
        <a:p>
          <a:r>
            <a:rPr lang="en-US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Displaced Population</a:t>
          </a:r>
        </a:p>
      </dgm:t>
    </dgm:pt>
    <dgm:pt modelId="{1E2EEC6C-8678-4130-8969-B1A5BB798D57}" type="parTrans" cxnId="{49851EC7-564E-4031-A2EC-549B2C83AE07}">
      <dgm:prSet/>
      <dgm:spPr/>
      <dgm:t>
        <a:bodyPr/>
        <a:lstStyle/>
        <a:p>
          <a:endParaRPr lang="en-US"/>
        </a:p>
      </dgm:t>
    </dgm:pt>
    <dgm:pt modelId="{D71E12EC-6BEE-4D1A-87DC-CAC918954CB0}" type="sibTrans" cxnId="{49851EC7-564E-4031-A2EC-549B2C83AE07}">
      <dgm:prSet/>
      <dgm:spPr/>
      <dgm:t>
        <a:bodyPr/>
        <a:lstStyle/>
        <a:p>
          <a:endParaRPr lang="en-US"/>
        </a:p>
      </dgm:t>
    </dgm:pt>
    <dgm:pt modelId="{D537535E-5FF7-4077-A465-370382A8E745}" type="pres">
      <dgm:prSet presAssocID="{C250A976-568E-4958-BF7F-AC3D48FDDC81}" presName="vert0" presStyleCnt="0">
        <dgm:presLayoutVars>
          <dgm:dir/>
          <dgm:animOne val="branch"/>
          <dgm:animLvl val="lvl"/>
        </dgm:presLayoutVars>
      </dgm:prSet>
      <dgm:spPr/>
    </dgm:pt>
    <dgm:pt modelId="{88B91F3A-133B-4408-BCFB-8058212B11A3}" type="pres">
      <dgm:prSet presAssocID="{5572F939-C434-49E8-ABF3-CB6712D19AF7}" presName="thickLine" presStyleLbl="alignNode1" presStyleIdx="0" presStyleCnt="5"/>
      <dgm:spPr/>
    </dgm:pt>
    <dgm:pt modelId="{D950B9A0-D16C-4F52-865E-71046467D2E3}" type="pres">
      <dgm:prSet presAssocID="{5572F939-C434-49E8-ABF3-CB6712D19AF7}" presName="horz1" presStyleCnt="0"/>
      <dgm:spPr/>
    </dgm:pt>
    <dgm:pt modelId="{5A668206-3B28-47C7-87B2-D5EFA154C8D9}" type="pres">
      <dgm:prSet presAssocID="{5572F939-C434-49E8-ABF3-CB6712D19AF7}" presName="tx1" presStyleLbl="revTx" presStyleIdx="0" presStyleCnt="5"/>
      <dgm:spPr/>
    </dgm:pt>
    <dgm:pt modelId="{2F2EBF21-043E-445E-831F-EB1F1F704237}" type="pres">
      <dgm:prSet presAssocID="{5572F939-C434-49E8-ABF3-CB6712D19AF7}" presName="vert1" presStyleCnt="0"/>
      <dgm:spPr/>
    </dgm:pt>
    <dgm:pt modelId="{472B82DE-E896-4410-9825-77F623A2BA48}" type="pres">
      <dgm:prSet presAssocID="{0A4D1D96-3ED6-4CF6-85FD-16EFEA507ECF}" presName="thickLine" presStyleLbl="alignNode1" presStyleIdx="1" presStyleCnt="5"/>
      <dgm:spPr/>
    </dgm:pt>
    <dgm:pt modelId="{6379F6E7-2882-458D-B377-E997D3EBD569}" type="pres">
      <dgm:prSet presAssocID="{0A4D1D96-3ED6-4CF6-85FD-16EFEA507ECF}" presName="horz1" presStyleCnt="0"/>
      <dgm:spPr/>
    </dgm:pt>
    <dgm:pt modelId="{29A67603-FA55-46F3-89D5-0E655BE4A758}" type="pres">
      <dgm:prSet presAssocID="{0A4D1D96-3ED6-4CF6-85FD-16EFEA507ECF}" presName="tx1" presStyleLbl="revTx" presStyleIdx="1" presStyleCnt="5"/>
      <dgm:spPr/>
    </dgm:pt>
    <dgm:pt modelId="{6471E017-BD3E-420A-9139-FDEADD9B0200}" type="pres">
      <dgm:prSet presAssocID="{0A4D1D96-3ED6-4CF6-85FD-16EFEA507ECF}" presName="vert1" presStyleCnt="0"/>
      <dgm:spPr/>
    </dgm:pt>
    <dgm:pt modelId="{67F3A559-90E2-4122-B5E6-C151F3DB3284}" type="pres">
      <dgm:prSet presAssocID="{C93012FE-49EE-4720-9543-329557ADF31A}" presName="thickLine" presStyleLbl="alignNode1" presStyleIdx="2" presStyleCnt="5"/>
      <dgm:spPr/>
    </dgm:pt>
    <dgm:pt modelId="{B7BCDFE7-3C5E-4F1D-AB07-64E2951DD6DC}" type="pres">
      <dgm:prSet presAssocID="{C93012FE-49EE-4720-9543-329557ADF31A}" presName="horz1" presStyleCnt="0"/>
      <dgm:spPr/>
    </dgm:pt>
    <dgm:pt modelId="{776CBD39-A193-4182-A02C-433610C2D3C8}" type="pres">
      <dgm:prSet presAssocID="{C93012FE-49EE-4720-9543-329557ADF31A}" presName="tx1" presStyleLbl="revTx" presStyleIdx="2" presStyleCnt="5"/>
      <dgm:spPr/>
    </dgm:pt>
    <dgm:pt modelId="{8DC48534-9BBA-4DCE-80FC-134D19967FB2}" type="pres">
      <dgm:prSet presAssocID="{C93012FE-49EE-4720-9543-329557ADF31A}" presName="vert1" presStyleCnt="0"/>
      <dgm:spPr/>
    </dgm:pt>
    <dgm:pt modelId="{A87985A4-F8D5-4635-A06F-A23D6ABF142E}" type="pres">
      <dgm:prSet presAssocID="{8B7BA389-AAC0-4CA0-A8E1-DF1D5F34F8DF}" presName="thickLine" presStyleLbl="alignNode1" presStyleIdx="3" presStyleCnt="5"/>
      <dgm:spPr/>
    </dgm:pt>
    <dgm:pt modelId="{E8E66D68-03A9-4646-A860-5CA939B780BF}" type="pres">
      <dgm:prSet presAssocID="{8B7BA389-AAC0-4CA0-A8E1-DF1D5F34F8DF}" presName="horz1" presStyleCnt="0"/>
      <dgm:spPr/>
    </dgm:pt>
    <dgm:pt modelId="{97C892F2-929C-4EB5-A7DF-78FAF48700F1}" type="pres">
      <dgm:prSet presAssocID="{8B7BA389-AAC0-4CA0-A8E1-DF1D5F34F8DF}" presName="tx1" presStyleLbl="revTx" presStyleIdx="3" presStyleCnt="5"/>
      <dgm:spPr/>
    </dgm:pt>
    <dgm:pt modelId="{D3D2CF80-B920-49E4-86FE-D8338DC02338}" type="pres">
      <dgm:prSet presAssocID="{8B7BA389-AAC0-4CA0-A8E1-DF1D5F34F8DF}" presName="vert1" presStyleCnt="0"/>
      <dgm:spPr/>
    </dgm:pt>
    <dgm:pt modelId="{F5701C38-5792-461A-9E06-F89ACDA5D585}" type="pres">
      <dgm:prSet presAssocID="{3EE30EAB-FA0E-44EF-9E6F-828D500F06AA}" presName="thickLine" presStyleLbl="alignNode1" presStyleIdx="4" presStyleCnt="5"/>
      <dgm:spPr/>
    </dgm:pt>
    <dgm:pt modelId="{48093B2D-7FCC-44AE-A86B-4D05C71CD69C}" type="pres">
      <dgm:prSet presAssocID="{3EE30EAB-FA0E-44EF-9E6F-828D500F06AA}" presName="horz1" presStyleCnt="0"/>
      <dgm:spPr/>
    </dgm:pt>
    <dgm:pt modelId="{BBB689A8-7616-47B1-9B5A-B4D2C26442D1}" type="pres">
      <dgm:prSet presAssocID="{3EE30EAB-FA0E-44EF-9E6F-828D500F06AA}" presName="tx1" presStyleLbl="revTx" presStyleIdx="4" presStyleCnt="5"/>
      <dgm:spPr/>
    </dgm:pt>
    <dgm:pt modelId="{BA550D06-E80B-4757-9D7A-094EEE3E760C}" type="pres">
      <dgm:prSet presAssocID="{3EE30EAB-FA0E-44EF-9E6F-828D500F06AA}" presName="vert1" presStyleCnt="0"/>
      <dgm:spPr/>
    </dgm:pt>
  </dgm:ptLst>
  <dgm:cxnLst>
    <dgm:cxn modelId="{0280540A-68A2-495F-A444-98B713274321}" srcId="{C250A976-568E-4958-BF7F-AC3D48FDDC81}" destId="{5572F939-C434-49E8-ABF3-CB6712D19AF7}" srcOrd="0" destOrd="0" parTransId="{84D59204-A9AA-4959-A0E5-8ACAAC272C82}" sibTransId="{AD50D261-E32C-4983-846C-62FCBF13AD98}"/>
    <dgm:cxn modelId="{67474A2D-7AB5-4D2F-958E-F4EE230211FA}" type="presOf" srcId="{3EE30EAB-FA0E-44EF-9E6F-828D500F06AA}" destId="{BBB689A8-7616-47B1-9B5A-B4D2C26442D1}" srcOrd="0" destOrd="0" presId="urn:microsoft.com/office/officeart/2008/layout/LinedList"/>
    <dgm:cxn modelId="{143DDD2F-B7BC-4E53-9291-250A2E4E1C3A}" srcId="{C250A976-568E-4958-BF7F-AC3D48FDDC81}" destId="{C93012FE-49EE-4720-9543-329557ADF31A}" srcOrd="2" destOrd="0" parTransId="{465416DA-860F-42AE-99A9-DF384D73274C}" sibTransId="{74A07B98-7000-4272-B791-D08AA56C2636}"/>
    <dgm:cxn modelId="{BB72F641-3ACE-4F7B-9018-8A438293F524}" type="presOf" srcId="{8B7BA389-AAC0-4CA0-A8E1-DF1D5F34F8DF}" destId="{97C892F2-929C-4EB5-A7DF-78FAF48700F1}" srcOrd="0" destOrd="0" presId="urn:microsoft.com/office/officeart/2008/layout/LinedList"/>
    <dgm:cxn modelId="{7239364D-A592-46B8-AB23-09FAC030F622}" srcId="{C250A976-568E-4958-BF7F-AC3D48FDDC81}" destId="{0A4D1D96-3ED6-4CF6-85FD-16EFEA507ECF}" srcOrd="1" destOrd="0" parTransId="{CA398DE9-13FA-4255-A4D0-75312E494FE2}" sibTransId="{87F499C3-BA25-40BE-8B0F-34C2CA047887}"/>
    <dgm:cxn modelId="{4CC87E55-D023-47DC-9E5E-62A76843D9D3}" type="presOf" srcId="{C250A976-568E-4958-BF7F-AC3D48FDDC81}" destId="{D537535E-5FF7-4077-A465-370382A8E745}" srcOrd="0" destOrd="0" presId="urn:microsoft.com/office/officeart/2008/layout/LinedList"/>
    <dgm:cxn modelId="{52601D7A-DB0E-41B6-94D1-25DD9B48B09B}" srcId="{C250A976-568E-4958-BF7F-AC3D48FDDC81}" destId="{8B7BA389-AAC0-4CA0-A8E1-DF1D5F34F8DF}" srcOrd="3" destOrd="0" parTransId="{977331E7-4EBE-4744-8703-CA178C8549AA}" sibTransId="{8686DD8D-3AD3-4C5C-9043-39F70729FA12}"/>
    <dgm:cxn modelId="{E6DF2584-E2E3-4C16-988E-587EB89F644F}" type="presOf" srcId="{C93012FE-49EE-4720-9543-329557ADF31A}" destId="{776CBD39-A193-4182-A02C-433610C2D3C8}" srcOrd="0" destOrd="0" presId="urn:microsoft.com/office/officeart/2008/layout/LinedList"/>
    <dgm:cxn modelId="{68D1E8AA-C0F9-4E2E-BC9A-54BABBC0D7B5}" type="presOf" srcId="{0A4D1D96-3ED6-4CF6-85FD-16EFEA507ECF}" destId="{29A67603-FA55-46F3-89D5-0E655BE4A758}" srcOrd="0" destOrd="0" presId="urn:microsoft.com/office/officeart/2008/layout/LinedList"/>
    <dgm:cxn modelId="{49851EC7-564E-4031-A2EC-549B2C83AE07}" srcId="{C250A976-568E-4958-BF7F-AC3D48FDDC81}" destId="{3EE30EAB-FA0E-44EF-9E6F-828D500F06AA}" srcOrd="4" destOrd="0" parTransId="{1E2EEC6C-8678-4130-8969-B1A5BB798D57}" sibTransId="{D71E12EC-6BEE-4D1A-87DC-CAC918954CB0}"/>
    <dgm:cxn modelId="{9E0C59F8-5493-4E68-9946-E3A76B7F895F}" type="presOf" srcId="{5572F939-C434-49E8-ABF3-CB6712D19AF7}" destId="{5A668206-3B28-47C7-87B2-D5EFA154C8D9}" srcOrd="0" destOrd="0" presId="urn:microsoft.com/office/officeart/2008/layout/LinedList"/>
    <dgm:cxn modelId="{FF82A30F-CE27-4E37-A953-288718CA4A62}" type="presParOf" srcId="{D537535E-5FF7-4077-A465-370382A8E745}" destId="{88B91F3A-133B-4408-BCFB-8058212B11A3}" srcOrd="0" destOrd="0" presId="urn:microsoft.com/office/officeart/2008/layout/LinedList"/>
    <dgm:cxn modelId="{B184E677-3F83-4F9F-8184-721F6FE75A0E}" type="presParOf" srcId="{D537535E-5FF7-4077-A465-370382A8E745}" destId="{D950B9A0-D16C-4F52-865E-71046467D2E3}" srcOrd="1" destOrd="0" presId="urn:microsoft.com/office/officeart/2008/layout/LinedList"/>
    <dgm:cxn modelId="{BA08C3AF-3B97-4178-9754-A1860590051E}" type="presParOf" srcId="{D950B9A0-D16C-4F52-865E-71046467D2E3}" destId="{5A668206-3B28-47C7-87B2-D5EFA154C8D9}" srcOrd="0" destOrd="0" presId="urn:microsoft.com/office/officeart/2008/layout/LinedList"/>
    <dgm:cxn modelId="{7C4E3ED8-C61B-4C69-BC49-1B7C7CB31B5F}" type="presParOf" srcId="{D950B9A0-D16C-4F52-865E-71046467D2E3}" destId="{2F2EBF21-043E-445E-831F-EB1F1F704237}" srcOrd="1" destOrd="0" presId="urn:microsoft.com/office/officeart/2008/layout/LinedList"/>
    <dgm:cxn modelId="{3835BD2A-C2D9-470F-B7E7-CD3FBC768D63}" type="presParOf" srcId="{D537535E-5FF7-4077-A465-370382A8E745}" destId="{472B82DE-E896-4410-9825-77F623A2BA48}" srcOrd="2" destOrd="0" presId="urn:microsoft.com/office/officeart/2008/layout/LinedList"/>
    <dgm:cxn modelId="{6DF99ED2-9B2F-46A5-A9CE-2DCB0990F392}" type="presParOf" srcId="{D537535E-5FF7-4077-A465-370382A8E745}" destId="{6379F6E7-2882-458D-B377-E997D3EBD569}" srcOrd="3" destOrd="0" presId="urn:microsoft.com/office/officeart/2008/layout/LinedList"/>
    <dgm:cxn modelId="{43FB183B-EFEE-4FAF-9540-0909416919C2}" type="presParOf" srcId="{6379F6E7-2882-458D-B377-E997D3EBD569}" destId="{29A67603-FA55-46F3-89D5-0E655BE4A758}" srcOrd="0" destOrd="0" presId="urn:microsoft.com/office/officeart/2008/layout/LinedList"/>
    <dgm:cxn modelId="{29B0E5E2-B773-43D2-A1DE-CAB55BA9CC89}" type="presParOf" srcId="{6379F6E7-2882-458D-B377-E997D3EBD569}" destId="{6471E017-BD3E-420A-9139-FDEADD9B0200}" srcOrd="1" destOrd="0" presId="urn:microsoft.com/office/officeart/2008/layout/LinedList"/>
    <dgm:cxn modelId="{9221D7D4-0955-469E-B565-2C5A1B90650D}" type="presParOf" srcId="{D537535E-5FF7-4077-A465-370382A8E745}" destId="{67F3A559-90E2-4122-B5E6-C151F3DB3284}" srcOrd="4" destOrd="0" presId="urn:microsoft.com/office/officeart/2008/layout/LinedList"/>
    <dgm:cxn modelId="{2E19E89E-AF8F-49C2-A5E3-5EB6CC70C582}" type="presParOf" srcId="{D537535E-5FF7-4077-A465-370382A8E745}" destId="{B7BCDFE7-3C5E-4F1D-AB07-64E2951DD6DC}" srcOrd="5" destOrd="0" presId="urn:microsoft.com/office/officeart/2008/layout/LinedList"/>
    <dgm:cxn modelId="{E6E03E65-8817-4716-B540-EE7C64CB3262}" type="presParOf" srcId="{B7BCDFE7-3C5E-4F1D-AB07-64E2951DD6DC}" destId="{776CBD39-A193-4182-A02C-433610C2D3C8}" srcOrd="0" destOrd="0" presId="urn:microsoft.com/office/officeart/2008/layout/LinedList"/>
    <dgm:cxn modelId="{707BFFBD-E4E1-4ECD-85AD-1B3C7A895ECF}" type="presParOf" srcId="{B7BCDFE7-3C5E-4F1D-AB07-64E2951DD6DC}" destId="{8DC48534-9BBA-4DCE-80FC-134D19967FB2}" srcOrd="1" destOrd="0" presId="urn:microsoft.com/office/officeart/2008/layout/LinedList"/>
    <dgm:cxn modelId="{2CF4F538-C80C-4C37-B2A8-A4BF9BAE8F6F}" type="presParOf" srcId="{D537535E-5FF7-4077-A465-370382A8E745}" destId="{A87985A4-F8D5-4635-A06F-A23D6ABF142E}" srcOrd="6" destOrd="0" presId="urn:microsoft.com/office/officeart/2008/layout/LinedList"/>
    <dgm:cxn modelId="{C74918F5-4648-446B-9D74-835158EF627C}" type="presParOf" srcId="{D537535E-5FF7-4077-A465-370382A8E745}" destId="{E8E66D68-03A9-4646-A860-5CA939B780BF}" srcOrd="7" destOrd="0" presId="urn:microsoft.com/office/officeart/2008/layout/LinedList"/>
    <dgm:cxn modelId="{8994052A-3C27-4AA0-9E3C-A82B4365B33E}" type="presParOf" srcId="{E8E66D68-03A9-4646-A860-5CA939B780BF}" destId="{97C892F2-929C-4EB5-A7DF-78FAF48700F1}" srcOrd="0" destOrd="0" presId="urn:microsoft.com/office/officeart/2008/layout/LinedList"/>
    <dgm:cxn modelId="{7E02060D-C11C-4CB2-B893-D562FE29A8E4}" type="presParOf" srcId="{E8E66D68-03A9-4646-A860-5CA939B780BF}" destId="{D3D2CF80-B920-49E4-86FE-D8338DC02338}" srcOrd="1" destOrd="0" presId="urn:microsoft.com/office/officeart/2008/layout/LinedList"/>
    <dgm:cxn modelId="{36BFB4D8-3262-477E-A49E-D499300B2B8F}" type="presParOf" srcId="{D537535E-5FF7-4077-A465-370382A8E745}" destId="{F5701C38-5792-461A-9E06-F89ACDA5D585}" srcOrd="8" destOrd="0" presId="urn:microsoft.com/office/officeart/2008/layout/LinedList"/>
    <dgm:cxn modelId="{BA364F9A-2048-4046-B0DC-05A28A24D402}" type="presParOf" srcId="{D537535E-5FF7-4077-A465-370382A8E745}" destId="{48093B2D-7FCC-44AE-A86B-4D05C71CD69C}" srcOrd="9" destOrd="0" presId="urn:microsoft.com/office/officeart/2008/layout/LinedList"/>
    <dgm:cxn modelId="{DBF5516C-B7B6-4A46-A8F6-16A26B950B33}" type="presParOf" srcId="{48093B2D-7FCC-44AE-A86B-4D05C71CD69C}" destId="{BBB689A8-7616-47B1-9B5A-B4D2C26442D1}" srcOrd="0" destOrd="0" presId="urn:microsoft.com/office/officeart/2008/layout/LinedList"/>
    <dgm:cxn modelId="{7E3564D4-0857-46A8-BDC9-72FD1E75CCA4}" type="presParOf" srcId="{48093B2D-7FCC-44AE-A86B-4D05C71CD69C}" destId="{BA550D06-E80B-4757-9D7A-094EEE3E760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B91F3A-133B-4408-BCFB-8058212B11A3}">
      <dsp:nvSpPr>
        <dsp:cNvPr id="0" name=""/>
        <dsp:cNvSpPr/>
      </dsp:nvSpPr>
      <dsp:spPr>
        <a:xfrm>
          <a:off x="0" y="377"/>
          <a:ext cx="1036320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668206-3B28-47C7-87B2-D5EFA154C8D9}">
      <dsp:nvSpPr>
        <dsp:cNvPr id="0" name=""/>
        <dsp:cNvSpPr/>
      </dsp:nvSpPr>
      <dsp:spPr>
        <a:xfrm>
          <a:off x="0" y="377"/>
          <a:ext cx="10363200" cy="617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Food Insecurity </a:t>
          </a:r>
        </a:p>
      </dsp:txBody>
      <dsp:txXfrm>
        <a:off x="0" y="377"/>
        <a:ext cx="10363200" cy="617704"/>
      </dsp:txXfrm>
    </dsp:sp>
    <dsp:sp modelId="{472B82DE-E896-4410-9825-77F623A2BA48}">
      <dsp:nvSpPr>
        <dsp:cNvPr id="0" name=""/>
        <dsp:cNvSpPr/>
      </dsp:nvSpPr>
      <dsp:spPr>
        <a:xfrm>
          <a:off x="0" y="618081"/>
          <a:ext cx="1036320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A67603-FA55-46F3-89D5-0E655BE4A758}">
      <dsp:nvSpPr>
        <dsp:cNvPr id="0" name=""/>
        <dsp:cNvSpPr/>
      </dsp:nvSpPr>
      <dsp:spPr>
        <a:xfrm>
          <a:off x="0" y="618081"/>
          <a:ext cx="10363200" cy="617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Natural Disaster Response</a:t>
          </a:r>
        </a:p>
      </dsp:txBody>
      <dsp:txXfrm>
        <a:off x="0" y="618081"/>
        <a:ext cx="10363200" cy="617704"/>
      </dsp:txXfrm>
    </dsp:sp>
    <dsp:sp modelId="{67F3A559-90E2-4122-B5E6-C151F3DB3284}">
      <dsp:nvSpPr>
        <dsp:cNvPr id="0" name=""/>
        <dsp:cNvSpPr/>
      </dsp:nvSpPr>
      <dsp:spPr>
        <a:xfrm>
          <a:off x="0" y="1235785"/>
          <a:ext cx="1036320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6CBD39-A193-4182-A02C-433610C2D3C8}">
      <dsp:nvSpPr>
        <dsp:cNvPr id="0" name=""/>
        <dsp:cNvSpPr/>
      </dsp:nvSpPr>
      <dsp:spPr>
        <a:xfrm>
          <a:off x="0" y="1235785"/>
          <a:ext cx="10363200" cy="617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Infrastructure/ Climatological Adaptation (heat stress)</a:t>
          </a:r>
        </a:p>
      </dsp:txBody>
      <dsp:txXfrm>
        <a:off x="0" y="1235785"/>
        <a:ext cx="10363200" cy="617704"/>
      </dsp:txXfrm>
    </dsp:sp>
    <dsp:sp modelId="{A87985A4-F8D5-4635-A06F-A23D6ABF142E}">
      <dsp:nvSpPr>
        <dsp:cNvPr id="0" name=""/>
        <dsp:cNvSpPr/>
      </dsp:nvSpPr>
      <dsp:spPr>
        <a:xfrm>
          <a:off x="0" y="1853489"/>
          <a:ext cx="1036320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C892F2-929C-4EB5-A7DF-78FAF48700F1}">
      <dsp:nvSpPr>
        <dsp:cNvPr id="0" name=""/>
        <dsp:cNvSpPr/>
      </dsp:nvSpPr>
      <dsp:spPr>
        <a:xfrm>
          <a:off x="0" y="1853489"/>
          <a:ext cx="10363200" cy="617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Emergency Healthcare/ Biological Disaster</a:t>
          </a:r>
        </a:p>
      </dsp:txBody>
      <dsp:txXfrm>
        <a:off x="0" y="1853489"/>
        <a:ext cx="10363200" cy="617704"/>
      </dsp:txXfrm>
    </dsp:sp>
    <dsp:sp modelId="{F5701C38-5792-461A-9E06-F89ACDA5D585}">
      <dsp:nvSpPr>
        <dsp:cNvPr id="0" name=""/>
        <dsp:cNvSpPr/>
      </dsp:nvSpPr>
      <dsp:spPr>
        <a:xfrm>
          <a:off x="0" y="2471193"/>
          <a:ext cx="1036320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B689A8-7616-47B1-9B5A-B4D2C26442D1}">
      <dsp:nvSpPr>
        <dsp:cNvPr id="0" name=""/>
        <dsp:cNvSpPr/>
      </dsp:nvSpPr>
      <dsp:spPr>
        <a:xfrm>
          <a:off x="0" y="2471193"/>
          <a:ext cx="10363200" cy="617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Displaced Population</a:t>
          </a:r>
        </a:p>
      </dsp:txBody>
      <dsp:txXfrm>
        <a:off x="0" y="2471193"/>
        <a:ext cx="10363200" cy="6177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2629" y="1371600"/>
            <a:ext cx="5935540" cy="2696866"/>
          </a:xfrm>
        </p:spPr>
        <p:txBody>
          <a:bodyPr anchor="t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2629" y="4584879"/>
            <a:ext cx="593554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05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85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98077" y="1401097"/>
            <a:ext cx="2155722" cy="477586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401097"/>
            <a:ext cx="8232058" cy="477586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590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50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9" y="1709738"/>
            <a:ext cx="9214884" cy="3159974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2628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472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2849526"/>
            <a:ext cx="5105400" cy="321047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849526"/>
            <a:ext cx="5105400" cy="3210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89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371599"/>
            <a:ext cx="10442760" cy="93975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2628" y="2311353"/>
            <a:ext cx="5084947" cy="695372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2628" y="3006725"/>
            <a:ext cx="5084947" cy="318293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311353"/>
            <a:ext cx="5183188" cy="695372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006725"/>
            <a:ext cx="5183188" cy="31829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943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1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90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463038"/>
            <a:ext cx="3859397" cy="1471548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2628" y="2934586"/>
            <a:ext cx="3859397" cy="29344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91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463038"/>
            <a:ext cx="3859397" cy="1471548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2628" y="2934586"/>
            <a:ext cx="3859397" cy="293440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E46AA-1EC0-4433-9956-E798E94A6FB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38C08-47C7-4847-B0BE-B9D8DEEB3D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524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71600"/>
            <a:ext cx="10363200" cy="13144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399" y="2853369"/>
            <a:ext cx="10363200" cy="3088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262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0D4E46AA-1EC0-4433-9956-E798E94A6FB7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38C08-47C7-4847-B0BE-B9D8DEEB3D1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09B62C-3402-4623-9A7C-AA048B56F8C3}"/>
              </a:ext>
            </a:extLst>
          </p:cNvPr>
          <p:cNvCxnSpPr>
            <a:cxnSpLocks/>
          </p:cNvCxnSpPr>
          <p:nvPr/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8172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20000"/>
        </a:lnSpc>
        <a:spcBef>
          <a:spcPts val="500"/>
        </a:spcBef>
        <a:buSzPct val="87000"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0" algn="l" defTabSz="914400" rtl="0" eaLnBrk="1" latinLnBrk="0" hangingPunct="1">
        <a:lnSpc>
          <a:spcPct val="120000"/>
        </a:lnSpc>
        <a:spcBef>
          <a:spcPts val="500"/>
        </a:spcBef>
        <a:buSzPct val="87000"/>
        <a:buFontTx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ood human figure">
            <a:extLst>
              <a:ext uri="{FF2B5EF4-FFF2-40B4-BE49-F238E27FC236}">
                <a16:creationId xmlns:a16="http://schemas.microsoft.com/office/drawing/2014/main" id="{E55660C6-3BDF-C53F-A2EF-326E19A092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30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22AB34F-E75C-451A-8410-05B6C249E9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648484" y="0"/>
            <a:ext cx="854351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858CD5-9AEB-9CD8-E0A1-9845A8C0B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729" y="914400"/>
            <a:ext cx="4892948" cy="342786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7200" b="1" dirty="0">
                <a:solidFill>
                  <a:srgbClr val="FFFFFF"/>
                </a:solidFill>
              </a:rPr>
              <a:t>Character Worksheet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7CC2FE6-3AD0-4131-B4BC-1F4D65E25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222043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159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ood human figure">
            <a:extLst>
              <a:ext uri="{FF2B5EF4-FFF2-40B4-BE49-F238E27FC236}">
                <a16:creationId xmlns:a16="http://schemas.microsoft.com/office/drawing/2014/main" id="{EBD17FE5-626C-653B-F14B-527607C6D9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30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AF66B7C-69F6-439C-A508-14C94AF6B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961948" y="0"/>
            <a:ext cx="7230052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83A4AA-9B74-03B4-3BA5-5678D2633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8418" y="914400"/>
            <a:ext cx="7766259" cy="3427867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r"/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Tom has the following attributes:</a:t>
            </a:r>
            <a:b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 Insecurity: </a:t>
            </a:r>
            <a:r>
              <a:rPr 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5</a:t>
            </a:r>
            <a:br>
              <a:rPr 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 Disaster: </a:t>
            </a: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0</a:t>
            </a:r>
            <a:b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Infrastructure: 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0</a:t>
            </a:r>
            <a:b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Emergency Health: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10</a:t>
            </a:r>
            <a:b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</a:b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Displaced Population: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0</a:t>
            </a:r>
            <a:b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7CC2FE6-3AD0-4131-B4BC-1F4D65E25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222043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423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ood human figure">
            <a:extLst>
              <a:ext uri="{FF2B5EF4-FFF2-40B4-BE49-F238E27FC236}">
                <a16:creationId xmlns:a16="http://schemas.microsoft.com/office/drawing/2014/main" id="{EBD17FE5-626C-653B-F14B-527607C6D9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30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AF66B7C-69F6-439C-A508-14C94AF6B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961948" y="0"/>
            <a:ext cx="7230052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83A4AA-9B74-03B4-3BA5-5678D2633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8418" y="914400"/>
            <a:ext cx="7766259" cy="3427867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r"/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Becky has the following attributes:</a:t>
            </a:r>
            <a:b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 Insecurity: </a:t>
            </a:r>
            <a:r>
              <a:rPr 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0</a:t>
            </a:r>
            <a:br>
              <a:rPr 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 Disaster: </a:t>
            </a: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10</a:t>
            </a:r>
            <a:b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Infrastructure: 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0</a:t>
            </a:r>
            <a:b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Emergency Health: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0</a:t>
            </a:r>
            <a:b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</a:b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Displaced Population: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8000"/>
                </a:highlight>
              </a:rPr>
              <a:t>5</a:t>
            </a:r>
            <a:b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7CC2FE6-3AD0-4131-B4BC-1F4D65E25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222043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125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4" descr="Different coloured dices">
            <a:extLst>
              <a:ext uri="{FF2B5EF4-FFF2-40B4-BE49-F238E27FC236}">
                <a16:creationId xmlns:a16="http://schemas.microsoft.com/office/drawing/2014/main" id="{3F60058B-F4B6-CAD8-6E64-8B96BAD9A4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56" b="9575"/>
          <a:stretch/>
        </p:blipFill>
        <p:spPr>
          <a:xfrm>
            <a:off x="20" y="10"/>
            <a:ext cx="12191980" cy="6857985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AF66B7C-69F6-439C-A508-14C94AF6B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961948" y="0"/>
            <a:ext cx="7230052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4B8455-0872-D93B-B866-0C426DD8B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729" y="914400"/>
            <a:ext cx="4892948" cy="342786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4800" b="1" dirty="0">
                <a:solidFill>
                  <a:srgbClr val="FFFFFF"/>
                </a:solidFill>
              </a:rPr>
              <a:t>Roll 1d6 + the attribute score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7CC2FE6-3AD0-4131-B4BC-1F4D65E25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222043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5031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03" name="Straight Connector 4102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05" name="Rectangle 4104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Doctors Without Borders Changed The Way We Heal The World : Goats and Soda  : NPR">
            <a:extLst>
              <a:ext uri="{FF2B5EF4-FFF2-40B4-BE49-F238E27FC236}">
                <a16:creationId xmlns:a16="http://schemas.microsoft.com/office/drawing/2014/main" id="{040D3F9D-240D-5031-41A1-F96F4C1FA65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12191980" cy="685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7" name="Rectangle 4106">
            <a:extLst>
              <a:ext uri="{FF2B5EF4-FFF2-40B4-BE49-F238E27FC236}">
                <a16:creationId xmlns:a16="http://schemas.microsoft.com/office/drawing/2014/main" id="{38390362-5868-4DF6-BD74-91C72884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035382" y="-1298619"/>
            <a:ext cx="4121238" cy="12191998"/>
          </a:xfrm>
          <a:prstGeom prst="rect">
            <a:avLst/>
          </a:prstGeom>
          <a:gradFill flip="none" rotWithShape="1">
            <a:gsLst>
              <a:gs pos="36000">
                <a:srgbClr val="000000">
                  <a:alpha val="26000"/>
                </a:srgbClr>
              </a:gs>
              <a:gs pos="0">
                <a:srgbClr val="000000">
                  <a:alpha val="0"/>
                </a:srgbClr>
              </a:gs>
              <a:gs pos="61000">
                <a:srgbClr val="0E0D12">
                  <a:alpha val="58000"/>
                </a:srgbClr>
              </a:gs>
              <a:gs pos="88000">
                <a:srgbClr val="000000">
                  <a:alpha val="5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D75335-78E2-FD6A-A449-F1B20CC2D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3612995"/>
            <a:ext cx="10099343" cy="185564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need to vaccinate this village</a:t>
            </a:r>
            <a:br>
              <a:rPr 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get this done, you need to pass an </a:t>
            </a: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  <a:t>Emergency Healthcare “difficulty check” of 10</a:t>
            </a:r>
            <a:b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</a:b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  <a:t>Tom rolls a 3 + his score of EH 10, so Tom scores a 13, PASSING the “DC”</a:t>
            </a:r>
            <a:endParaRPr lang="en-US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0000"/>
              </a:highlight>
            </a:endParaRPr>
          </a:p>
        </p:txBody>
      </p:sp>
      <p:cxnSp>
        <p:nvCxnSpPr>
          <p:cNvPr id="4109" name="Straight Connector 4108">
            <a:extLst>
              <a:ext uri="{FF2B5EF4-FFF2-40B4-BE49-F238E27FC236}">
                <a16:creationId xmlns:a16="http://schemas.microsoft.com/office/drawing/2014/main" id="{8A5C8BF2-C035-4BFF-8802-A39723834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2570" y="5821999"/>
            <a:ext cx="1020883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763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9A9681A-2486-4655-A876-E26402CA2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water, outdoor, nature, clouds&#10;&#10;Description automatically generated">
            <a:extLst>
              <a:ext uri="{FF2B5EF4-FFF2-40B4-BE49-F238E27FC236}">
                <a16:creationId xmlns:a16="http://schemas.microsoft.com/office/drawing/2014/main" id="{B558E520-9049-61AB-B74B-C6A8AD5C1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320" b="3412"/>
          <a:stretch/>
        </p:blipFill>
        <p:spPr>
          <a:xfrm>
            <a:off x="2" y="152"/>
            <a:ext cx="12191998" cy="685784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9BB6818-31C2-4340-98F8-64FF7F46A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06" y="0"/>
            <a:ext cx="854351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F8ACDD-0367-5140-C955-40953B1BB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371600"/>
            <a:ext cx="5758629" cy="26968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Session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CE0765-E93C-4D37-9D5F-D464EFB10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8814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9A9681A-2486-4655-A876-E26402CA2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water, outdoor, nature, clouds&#10;&#10;Description automatically generated">
            <a:extLst>
              <a:ext uri="{FF2B5EF4-FFF2-40B4-BE49-F238E27FC236}">
                <a16:creationId xmlns:a16="http://schemas.microsoft.com/office/drawing/2014/main" id="{B558E520-9049-61AB-B74B-C6A8AD5C1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320" b="3412"/>
          <a:stretch/>
        </p:blipFill>
        <p:spPr>
          <a:xfrm>
            <a:off x="2" y="152"/>
            <a:ext cx="12191998" cy="685784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9BB6818-31C2-4340-98F8-64FF7F46A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06" y="0"/>
            <a:ext cx="854351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F8ACDD-0367-5140-C955-40953B1BB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371600"/>
            <a:ext cx="5758629" cy="26968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hurricane is coming, and we need to prepare the local town.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CE0765-E93C-4D37-9D5F-D464EFB10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167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9A9681A-2486-4655-A876-E26402CA2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water, outdoor, nature, clouds&#10;&#10;Description automatically generated">
            <a:extLst>
              <a:ext uri="{FF2B5EF4-FFF2-40B4-BE49-F238E27FC236}">
                <a16:creationId xmlns:a16="http://schemas.microsoft.com/office/drawing/2014/main" id="{B558E520-9049-61AB-B74B-C6A8AD5C1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320" b="3412"/>
          <a:stretch/>
        </p:blipFill>
        <p:spPr>
          <a:xfrm>
            <a:off x="-406" y="152"/>
            <a:ext cx="12191998" cy="685784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9BB6818-31C2-4340-98F8-64FF7F46A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06" y="0"/>
            <a:ext cx="854351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F8ACDD-0367-5140-C955-40953B1BB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371600"/>
            <a:ext cx="9816891" cy="26968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Prepare:</a:t>
            </a:r>
            <a:b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Decide what supplies we’ll need to get.</a:t>
            </a:r>
            <a:b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Divide into “specialist” teams based on what we think needs will be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CE0765-E93C-4D37-9D5F-D464EFB10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618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ood human figure">
            <a:extLst>
              <a:ext uri="{FF2B5EF4-FFF2-40B4-BE49-F238E27FC236}">
                <a16:creationId xmlns:a16="http://schemas.microsoft.com/office/drawing/2014/main" id="{E55660C6-3BDF-C53F-A2EF-326E19A092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30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22AB34F-E75C-451A-8410-05B6C249E9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648484" y="0"/>
            <a:ext cx="854351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858CD5-9AEB-9CD8-E0A1-9845A8C0B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729" y="914400"/>
            <a:ext cx="4892948" cy="342786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 about what each person can do and decide whether we want </a:t>
            </a:r>
            <a:b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teams good at one thing or multiple things</a:t>
            </a:r>
            <a:b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7CC2FE6-3AD0-4131-B4BC-1F4D65E25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222043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90900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ext, indoor, scene, marketplace&#10;&#10;Description automatically generated">
            <a:extLst>
              <a:ext uri="{FF2B5EF4-FFF2-40B4-BE49-F238E27FC236}">
                <a16:creationId xmlns:a16="http://schemas.microsoft.com/office/drawing/2014/main" id="{8ECCF0E3-5D1C-2E9B-58B4-5153F87215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7C277B-533B-302E-6CB4-B841A324B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12548"/>
            <a:ext cx="4532128" cy="3872146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need to gather food and water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39ED62-3807-40AD-8FC6-2A953D996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582869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EBBAE-75B6-52F4-45E4-E64D8F8BD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0"/>
            <a:ext cx="4694326" cy="441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see if we prepare enough food and water, we need to pass a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Food Insecurity DC of 12.</a:t>
            </a:r>
            <a:r>
              <a: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812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house on a beach&#10;&#10;Description automatically generated with low confidence">
            <a:extLst>
              <a:ext uri="{FF2B5EF4-FFF2-40B4-BE49-F238E27FC236}">
                <a16:creationId xmlns:a16="http://schemas.microsoft.com/office/drawing/2014/main" id="{9BF89E07-0912-E19A-00B3-4EF5BC9396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062221-EC13-6544-F425-96FBF3043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12548"/>
            <a:ext cx="4532128" cy="3872146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need to prepare sandbags and other flood prevention measures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39ED62-3807-40AD-8FC6-2A953D996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582869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EF1D6-3C88-05AC-E478-5570F7F21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0"/>
            <a:ext cx="4694326" cy="441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see if we can gather enough sandbags, we need to roll an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Infrastructure DC of 12</a:t>
            </a: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151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1C69525-1BE4-4BA0-A23C-3BB6C162E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C14BC0-473A-7C8F-1731-2625F58D0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71600"/>
            <a:ext cx="10363200" cy="1314443"/>
          </a:xfrm>
        </p:spPr>
        <p:txBody>
          <a:bodyPr>
            <a:normAutofit/>
          </a:bodyPr>
          <a:lstStyle/>
          <a:p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 of Attributes/ Skill Areas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68AF875-C18B-4B48-AE4C-A63FD3CEF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5CCC6AF-E851-30D0-8D34-0119C6C3B9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9559395"/>
              </p:ext>
            </p:extLst>
          </p:nvPr>
        </p:nvGraphicFramePr>
        <p:xfrm>
          <a:off x="914400" y="2852738"/>
          <a:ext cx="10363200" cy="3089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28932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several, dock&#10;&#10;Description automatically generated">
            <a:extLst>
              <a:ext uri="{FF2B5EF4-FFF2-40B4-BE49-F238E27FC236}">
                <a16:creationId xmlns:a16="http://schemas.microsoft.com/office/drawing/2014/main" id="{B28C8F86-E62F-B8A2-CE58-AE5360A1EE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2" r="9243" b="1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CFDEBC-699D-2C7C-9924-47180D473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12548"/>
            <a:ext cx="4532128" cy="3872146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need to prepare emergency shelters for those who need to leave their homes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39ED62-3807-40AD-8FC6-2A953D996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582869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678C64-48E4-9B28-AE82-D5F1AA0F3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0"/>
            <a:ext cx="4694326" cy="441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see if we can prepare enough shelters in advance, we must beat a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Displaced Population DC of 12</a:t>
            </a:r>
          </a:p>
        </p:txBody>
      </p:sp>
    </p:spTree>
    <p:extLst>
      <p:ext uri="{BB962C8B-B14F-4D97-AF65-F5344CB8AC3E}">
        <p14:creationId xmlns:p14="http://schemas.microsoft.com/office/powerpoint/2010/main" val="17858086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4" descr="A large tornado over a body of water&#10;&#10;Description automatically generated with low confidence">
            <a:extLst>
              <a:ext uri="{FF2B5EF4-FFF2-40B4-BE49-F238E27FC236}">
                <a16:creationId xmlns:a16="http://schemas.microsoft.com/office/drawing/2014/main" id="{3E557AD9-3609-1DB9-D5E4-AE2D1A4382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A51733-8717-2AC8-9624-1610960FC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12548"/>
            <a:ext cx="4532128" cy="3872146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Hurricane makes landfall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239ED62-3807-40AD-8FC6-2A953D996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582869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9F173-EDF5-385F-0B22-F4345EE9A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0"/>
            <a:ext cx="4694326" cy="441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 a powerful hurricane.  If any of our preparations weren’t enough, there might be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negative consequences! </a:t>
            </a:r>
          </a:p>
        </p:txBody>
      </p:sp>
    </p:spTree>
    <p:extLst>
      <p:ext uri="{BB962C8B-B14F-4D97-AF65-F5344CB8AC3E}">
        <p14:creationId xmlns:p14="http://schemas.microsoft.com/office/powerpoint/2010/main" val="4300612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erson wearing a helmet and pointing&#10;&#10;Description automatically generated with low confidence">
            <a:extLst>
              <a:ext uri="{FF2B5EF4-FFF2-40B4-BE49-F238E27FC236}">
                <a16:creationId xmlns:a16="http://schemas.microsoft.com/office/drawing/2014/main" id="{814840B2-EA57-71D8-AAAE-C59688E5AD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414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E9D00D9-C4F5-471E-BE2C-126CB112A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06" y="0"/>
            <a:ext cx="854351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1216B4-AFC1-6B07-5F17-55B4A2D22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4892948" cy="342786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Scenario Success!!</a:t>
            </a:r>
            <a:b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made it through the hurricane without any ill effects. </a:t>
            </a: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73CFF-5F94-F8AA-8529-542B0C872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289" y="5253051"/>
            <a:ext cx="5174175" cy="103344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b="1" cap="all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mayor gives you a </a:t>
            </a:r>
            <a:r>
              <a:rPr lang="en-US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thumbs up</a:t>
            </a:r>
            <a:r>
              <a:rPr lang="en-US" b="1" cap="all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as a reward for your good efforts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7CC2FE6-3AD0-4131-B4BC-1F4D65E25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7529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65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street, marketplace, lots, table&#10;&#10;Description automatically generated">
            <a:extLst>
              <a:ext uri="{FF2B5EF4-FFF2-40B4-BE49-F238E27FC236}">
                <a16:creationId xmlns:a16="http://schemas.microsoft.com/office/drawing/2014/main" id="{1950FEBC-3319-24CF-48E2-CEAC8F2BF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4" b="15336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A25EC4-C623-3233-B7D7-9E02BAC94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12548"/>
            <a:ext cx="4532128" cy="3872146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Oh no!  The shelter has run out of food and water!  People are starting to feel sick!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39ED62-3807-40AD-8FC6-2A953D996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582869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7AD42-6AD6-46C1-D6A1-B7480E7D7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0"/>
            <a:ext cx="4694326" cy="441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prevent a serious medical situation from getting worse, we need to beat an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Emergency Healthcare check of 16 </a:t>
            </a:r>
          </a:p>
        </p:txBody>
      </p:sp>
    </p:spTree>
    <p:extLst>
      <p:ext uri="{BB962C8B-B14F-4D97-AF65-F5344CB8AC3E}">
        <p14:creationId xmlns:p14="http://schemas.microsoft.com/office/powerpoint/2010/main" val="34113018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street, marketplace, lots, table&#10;&#10;Description automatically generated">
            <a:extLst>
              <a:ext uri="{FF2B5EF4-FFF2-40B4-BE49-F238E27FC236}">
                <a16:creationId xmlns:a16="http://schemas.microsoft.com/office/drawing/2014/main" id="{1950FEBC-3319-24CF-48E2-CEAC8F2BF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4" b="15336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A25EC4-C623-3233-B7D7-9E02BAC94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12548"/>
            <a:ext cx="4532128" cy="3872146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Oh no!  The shelter is overcrowded!  People are starting to feel sick!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39ED62-3807-40AD-8FC6-2A953D996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582869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7AD42-6AD6-46C1-D6A1-B7480E7D7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0"/>
            <a:ext cx="4694326" cy="441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prevent a serious medical situation from getting worse, we need to beat an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Emergency Healthcare check of 16 </a:t>
            </a:r>
          </a:p>
        </p:txBody>
      </p:sp>
    </p:spTree>
    <p:extLst>
      <p:ext uri="{BB962C8B-B14F-4D97-AF65-F5344CB8AC3E}">
        <p14:creationId xmlns:p14="http://schemas.microsoft.com/office/powerpoint/2010/main" val="33961173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street, marketplace, lots, table&#10;&#10;Description automatically generated">
            <a:extLst>
              <a:ext uri="{FF2B5EF4-FFF2-40B4-BE49-F238E27FC236}">
                <a16:creationId xmlns:a16="http://schemas.microsoft.com/office/drawing/2014/main" id="{1950FEBC-3319-24CF-48E2-CEAC8F2BF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4" b="15336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A25EC4-C623-3233-B7D7-9E02BAC94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12548"/>
            <a:ext cx="4532128" cy="3872146"/>
          </a:xfrm>
        </p:spPr>
        <p:txBody>
          <a:bodyPr anchor="b">
            <a:normAutofit/>
          </a:bodyPr>
          <a:lstStyle/>
          <a:p>
            <a:r>
              <a:rPr lang="en-US" sz="6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Success! 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39ED62-3807-40AD-8FC6-2A953D996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582869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7AD42-6AD6-46C1-D6A1-B7480E7D7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0"/>
            <a:ext cx="4694326" cy="441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prevented what could have been a bad medical emergency from getting much, much worse.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697161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street, marketplace, lots, table&#10;&#10;Description automatically generated">
            <a:extLst>
              <a:ext uri="{FF2B5EF4-FFF2-40B4-BE49-F238E27FC236}">
                <a16:creationId xmlns:a16="http://schemas.microsoft.com/office/drawing/2014/main" id="{1950FEBC-3319-24CF-48E2-CEAC8F2BF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4" b="15336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A25EC4-C623-3233-B7D7-9E02BAC94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12548"/>
            <a:ext cx="4532128" cy="3872146"/>
          </a:xfrm>
        </p:spPr>
        <p:txBody>
          <a:bodyPr anchor="b">
            <a:normAutofit/>
          </a:bodyPr>
          <a:lstStyle/>
          <a:p>
            <a:r>
              <a:rPr lang="en-US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Failure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39ED62-3807-40AD-8FC6-2A953D996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582869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7AD42-6AD6-46C1-D6A1-B7480E7D7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0"/>
            <a:ext cx="4694326" cy="441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Several people have died as a result of preventable causes had we just prepared better.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129205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flooded area with houses and trees&#10;&#10;Description automatically generated with low confidence">
            <a:extLst>
              <a:ext uri="{FF2B5EF4-FFF2-40B4-BE49-F238E27FC236}">
                <a16:creationId xmlns:a16="http://schemas.microsoft.com/office/drawing/2014/main" id="{313832DF-9755-DC92-5EF4-19CD465744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62DA82-DC37-5247-C5AE-012AA0350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371600"/>
            <a:ext cx="4532128" cy="36075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Oh No!  We failed in our flood prevention efforts!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F43DFA6-AAD3-45D1-9463-5131054B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1487D-93A8-0E6B-B35B-8780B7487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1"/>
            <a:ext cx="4694326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ensure we save people stuck in the flood water, we will need to pass a 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Natural Disaster Response DC of 16 </a:t>
            </a:r>
          </a:p>
        </p:txBody>
      </p:sp>
    </p:spTree>
    <p:extLst>
      <p:ext uri="{BB962C8B-B14F-4D97-AF65-F5344CB8AC3E}">
        <p14:creationId xmlns:p14="http://schemas.microsoft.com/office/powerpoint/2010/main" val="31582143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people in a boat&#10;&#10;Description automatically generated with low confidence">
            <a:extLst>
              <a:ext uri="{FF2B5EF4-FFF2-40B4-BE49-F238E27FC236}">
                <a16:creationId xmlns:a16="http://schemas.microsoft.com/office/drawing/2014/main" id="{26BE4A61-8C6B-0F7E-EE7D-7F618F44AD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97069A-49CC-E832-2D72-2D7A1E6E1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371600"/>
            <a:ext cx="4532128" cy="360759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Success!  </a:t>
            </a:r>
          </a:p>
        </p:txBody>
      </p:sp>
      <p:cxnSp>
        <p:nvCxnSpPr>
          <p:cNvPr id="20" name="Straight Connector 13">
            <a:extLst>
              <a:ext uri="{FF2B5EF4-FFF2-40B4-BE49-F238E27FC236}">
                <a16:creationId xmlns:a16="http://schemas.microsoft.com/office/drawing/2014/main" id="{FF43DFA6-AAD3-45D1-9463-5131054B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12CCA-F727-3524-4A36-8502FA893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1"/>
            <a:ext cx="4694326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to your expertise, we were able to rescue the survivors!</a:t>
            </a:r>
          </a:p>
        </p:txBody>
      </p:sp>
    </p:spTree>
    <p:extLst>
      <p:ext uri="{BB962C8B-B14F-4D97-AF65-F5344CB8AC3E}">
        <p14:creationId xmlns:p14="http://schemas.microsoft.com/office/powerpoint/2010/main" val="26799446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F549C5-B5B6-4898-8630-053866568A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ree, water, outdoor&#10;&#10;Description automatically generated">
            <a:extLst>
              <a:ext uri="{FF2B5EF4-FFF2-40B4-BE49-F238E27FC236}">
                <a16:creationId xmlns:a16="http://schemas.microsoft.com/office/drawing/2014/main" id="{83179FAF-5A70-2AC1-874D-D77D03A3EF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357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9BC840-1213-344E-A8DA-621B305F3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12548"/>
            <a:ext cx="4532128" cy="3872146"/>
          </a:xfrm>
        </p:spPr>
        <p:txBody>
          <a:bodyPr anchor="b">
            <a:normAutofit/>
          </a:bodyPr>
          <a:lstStyle/>
          <a:p>
            <a:r>
              <a:rPr lang="en-US" sz="5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Failure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39ED62-3807-40AD-8FC6-2A953D996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582869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86E3C-6077-2F81-37AA-BF95E6C1D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156" y="1371600"/>
            <a:ext cx="4694326" cy="4419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response was uncoordinated and haphazard.  As a result of mismanagement, several resident lost their lives. </a:t>
            </a:r>
          </a:p>
        </p:txBody>
      </p:sp>
    </p:spTree>
    <p:extLst>
      <p:ext uri="{BB962C8B-B14F-4D97-AF65-F5344CB8AC3E}">
        <p14:creationId xmlns:p14="http://schemas.microsoft.com/office/powerpoint/2010/main" val="3812252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35" name="Rectangle 1034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Hurricane Irma Relief Information | American Red Cross">
            <a:extLst>
              <a:ext uri="{FF2B5EF4-FFF2-40B4-BE49-F238E27FC236}">
                <a16:creationId xmlns:a16="http://schemas.microsoft.com/office/drawing/2014/main" id="{289A26FF-8F2E-970C-229F-45B72CD8A5B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" b="1967"/>
          <a:stretch/>
        </p:blipFill>
        <p:spPr bwMode="auto">
          <a:xfrm>
            <a:off x="20" y="10"/>
            <a:ext cx="12191980" cy="685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" name="Rectangle 1036">
            <a:extLst>
              <a:ext uri="{FF2B5EF4-FFF2-40B4-BE49-F238E27FC236}">
                <a16:creationId xmlns:a16="http://schemas.microsoft.com/office/drawing/2014/main" id="{38390362-5868-4DF6-BD74-91C72884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035382" y="-1298619"/>
            <a:ext cx="4121238" cy="12191998"/>
          </a:xfrm>
          <a:prstGeom prst="rect">
            <a:avLst/>
          </a:prstGeom>
          <a:gradFill flip="none" rotWithShape="1">
            <a:gsLst>
              <a:gs pos="36000">
                <a:srgbClr val="000000">
                  <a:alpha val="26000"/>
                </a:srgbClr>
              </a:gs>
              <a:gs pos="0">
                <a:srgbClr val="000000">
                  <a:alpha val="0"/>
                </a:srgbClr>
              </a:gs>
              <a:gs pos="61000">
                <a:srgbClr val="0E0D12">
                  <a:alpha val="58000"/>
                </a:srgbClr>
              </a:gs>
              <a:gs pos="88000">
                <a:srgbClr val="000000">
                  <a:alpha val="5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44224-6716-6CF2-E030-417D5EAA1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612995"/>
            <a:ext cx="9316278" cy="185564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 Insecurity</a:t>
            </a:r>
            <a:br>
              <a:rPr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ability to organize and manage food and water supply in a crisis. Includes logistics.</a:t>
            </a: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39" name="Straight Connector 1038">
            <a:extLst>
              <a:ext uri="{FF2B5EF4-FFF2-40B4-BE49-F238E27FC236}">
                <a16:creationId xmlns:a16="http://schemas.microsoft.com/office/drawing/2014/main" id="{8A5C8BF2-C035-4BFF-8802-A39723834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2570" y="5821999"/>
            <a:ext cx="1020883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5460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9A9681A-2486-4655-A876-E26402CA2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water, outdoor, nature, clouds&#10;&#10;Description automatically generated">
            <a:extLst>
              <a:ext uri="{FF2B5EF4-FFF2-40B4-BE49-F238E27FC236}">
                <a16:creationId xmlns:a16="http://schemas.microsoft.com/office/drawing/2014/main" id="{B558E520-9049-61AB-B74B-C6A8AD5C1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320" b="3412"/>
          <a:stretch/>
        </p:blipFill>
        <p:spPr>
          <a:xfrm>
            <a:off x="2" y="152"/>
            <a:ext cx="12191998" cy="685784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9BB6818-31C2-4340-98F8-64FF7F46A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06" y="0"/>
            <a:ext cx="854351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F8ACDD-0367-5140-C955-40953B1BB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1371600"/>
            <a:ext cx="10091345" cy="269686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Scenario Failure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CE0765-E93C-4D37-9D5F-D464EFB10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81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55" name="Straight Connector 2054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Corporate Giving through the Lens of Disaster Response | U.S. Chamber of  Commerce Foundation">
            <a:extLst>
              <a:ext uri="{FF2B5EF4-FFF2-40B4-BE49-F238E27FC236}">
                <a16:creationId xmlns:a16="http://schemas.microsoft.com/office/drawing/2014/main" id="{71CEE9A0-DF71-DA1F-CD68-42F7959D84F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6"/>
          <a:stretch/>
        </p:blipFill>
        <p:spPr bwMode="auto">
          <a:xfrm>
            <a:off x="20" y="10"/>
            <a:ext cx="12191980" cy="685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38390362-5868-4DF6-BD74-91C72884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035382" y="-1298619"/>
            <a:ext cx="4121238" cy="12191998"/>
          </a:xfrm>
          <a:prstGeom prst="rect">
            <a:avLst/>
          </a:prstGeom>
          <a:gradFill flip="none" rotWithShape="1">
            <a:gsLst>
              <a:gs pos="36000">
                <a:srgbClr val="000000">
                  <a:alpha val="26000"/>
                </a:srgbClr>
              </a:gs>
              <a:gs pos="0">
                <a:srgbClr val="000000">
                  <a:alpha val="0"/>
                </a:srgbClr>
              </a:gs>
              <a:gs pos="61000">
                <a:srgbClr val="0E0D12">
                  <a:alpha val="58000"/>
                </a:srgbClr>
              </a:gs>
              <a:gs pos="88000">
                <a:srgbClr val="000000">
                  <a:alpha val="5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C96F91-D145-A110-458B-76348C2B2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612995"/>
            <a:ext cx="9568070" cy="185564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 Disaster Response</a:t>
            </a:r>
            <a:b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ability to successfully manage search/rescue, </a:t>
            </a:r>
            <a:br>
              <a:rPr 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damage mitigation, disaster relief for FIRE, FLOOD, and EARTHQUAKE damage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061" name="Straight Connector 2060">
            <a:extLst>
              <a:ext uri="{FF2B5EF4-FFF2-40B4-BE49-F238E27FC236}">
                <a16:creationId xmlns:a16="http://schemas.microsoft.com/office/drawing/2014/main" id="{8A5C8BF2-C035-4BFF-8802-A39723834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2570" y="5821999"/>
            <a:ext cx="1020883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223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9" name="Straight Connector 3078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081" name="Rectangle 3080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Federal Highway Administration Releases $11.6 Million To Help Repair I-70  After Devastating Mudslides In Glenwood Canyon - CBS Colorado">
            <a:extLst>
              <a:ext uri="{FF2B5EF4-FFF2-40B4-BE49-F238E27FC236}">
                <a16:creationId xmlns:a16="http://schemas.microsoft.com/office/drawing/2014/main" id="{602D7129-0982-E651-E0BA-DC0E2C0FFDD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9" b="12011"/>
          <a:stretch/>
        </p:blipFill>
        <p:spPr bwMode="auto">
          <a:xfrm>
            <a:off x="20" y="10"/>
            <a:ext cx="12191980" cy="685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3" name="Rectangle 3082">
            <a:extLst>
              <a:ext uri="{FF2B5EF4-FFF2-40B4-BE49-F238E27FC236}">
                <a16:creationId xmlns:a16="http://schemas.microsoft.com/office/drawing/2014/main" id="{38390362-5868-4DF6-BD74-91C72884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035382" y="-1298619"/>
            <a:ext cx="4121238" cy="12191998"/>
          </a:xfrm>
          <a:prstGeom prst="rect">
            <a:avLst/>
          </a:prstGeom>
          <a:gradFill flip="none" rotWithShape="1">
            <a:gsLst>
              <a:gs pos="36000">
                <a:srgbClr val="000000">
                  <a:alpha val="26000"/>
                </a:srgbClr>
              </a:gs>
              <a:gs pos="0">
                <a:srgbClr val="000000">
                  <a:alpha val="0"/>
                </a:srgbClr>
              </a:gs>
              <a:gs pos="61000">
                <a:srgbClr val="0E0D12">
                  <a:alpha val="58000"/>
                </a:srgbClr>
              </a:gs>
              <a:gs pos="88000">
                <a:srgbClr val="000000">
                  <a:alpha val="5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C4F2A-DDB1-C22D-C13C-46D8081DC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3612995"/>
            <a:ext cx="10713493" cy="185564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Infrastructure/Climatological Adaptation</a:t>
            </a:r>
            <a:br>
              <a:rPr 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ability to construct and maintain roads, bridges, air conditioning, air and train travel.  Also includes construction and maintenance of levies, flood walls, dams.</a:t>
            </a:r>
            <a:endParaRPr lang="en-US" sz="4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085" name="Straight Connector 3084">
            <a:extLst>
              <a:ext uri="{FF2B5EF4-FFF2-40B4-BE49-F238E27FC236}">
                <a16:creationId xmlns:a16="http://schemas.microsoft.com/office/drawing/2014/main" id="{8A5C8BF2-C035-4BFF-8802-A39723834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2570" y="5821999"/>
            <a:ext cx="1020883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556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03" name="Straight Connector 4102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05" name="Rectangle 4104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Doctors Without Borders Changed The Way We Heal The World : Goats and Soda  : NPR">
            <a:extLst>
              <a:ext uri="{FF2B5EF4-FFF2-40B4-BE49-F238E27FC236}">
                <a16:creationId xmlns:a16="http://schemas.microsoft.com/office/drawing/2014/main" id="{040D3F9D-240D-5031-41A1-F96F4C1FA65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12191980" cy="685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7" name="Rectangle 4106">
            <a:extLst>
              <a:ext uri="{FF2B5EF4-FFF2-40B4-BE49-F238E27FC236}">
                <a16:creationId xmlns:a16="http://schemas.microsoft.com/office/drawing/2014/main" id="{38390362-5868-4DF6-BD74-91C72884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035382" y="-1298619"/>
            <a:ext cx="4121238" cy="12191998"/>
          </a:xfrm>
          <a:prstGeom prst="rect">
            <a:avLst/>
          </a:prstGeom>
          <a:gradFill flip="none" rotWithShape="1">
            <a:gsLst>
              <a:gs pos="36000">
                <a:srgbClr val="000000">
                  <a:alpha val="26000"/>
                </a:srgbClr>
              </a:gs>
              <a:gs pos="0">
                <a:srgbClr val="000000">
                  <a:alpha val="0"/>
                </a:srgbClr>
              </a:gs>
              <a:gs pos="61000">
                <a:srgbClr val="0E0D12">
                  <a:alpha val="58000"/>
                </a:srgbClr>
              </a:gs>
              <a:gs pos="88000">
                <a:srgbClr val="000000">
                  <a:alpha val="5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D75335-78E2-FD6A-A449-F1B20CC2D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3612995"/>
            <a:ext cx="10099343" cy="185564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Emergency Healthcare/ Bio Hazard</a:t>
            </a:r>
            <a:br>
              <a:rPr 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ability to respond to health emergencies arising from humanitarian crises, including injuries and disease.  Also covers pandemic response. </a:t>
            </a:r>
            <a:endParaRPr lang="en-US" sz="4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109" name="Straight Connector 4108">
            <a:extLst>
              <a:ext uri="{FF2B5EF4-FFF2-40B4-BE49-F238E27FC236}">
                <a16:creationId xmlns:a16="http://schemas.microsoft.com/office/drawing/2014/main" id="{8A5C8BF2-C035-4BFF-8802-A39723834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2570" y="5821999"/>
            <a:ext cx="1020883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720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27" name="Straight Connector 5126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129" name="Rectangle 512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Latest updates on the Rohingya refugee crisis - USA for UNHCR">
            <a:extLst>
              <a:ext uri="{FF2B5EF4-FFF2-40B4-BE49-F238E27FC236}">
                <a16:creationId xmlns:a16="http://schemas.microsoft.com/office/drawing/2014/main" id="{D3D3AF07-928B-1A51-E06A-57A9BCBD16F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8" b="13693"/>
          <a:stretch/>
        </p:blipFill>
        <p:spPr bwMode="auto">
          <a:xfrm>
            <a:off x="20" y="10"/>
            <a:ext cx="12191980" cy="685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1" name="Rectangle 5130">
            <a:extLst>
              <a:ext uri="{FF2B5EF4-FFF2-40B4-BE49-F238E27FC236}">
                <a16:creationId xmlns:a16="http://schemas.microsoft.com/office/drawing/2014/main" id="{38390362-5868-4DF6-BD74-91C72884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035382" y="-1298619"/>
            <a:ext cx="4121238" cy="12191998"/>
          </a:xfrm>
          <a:prstGeom prst="rect">
            <a:avLst/>
          </a:prstGeom>
          <a:gradFill flip="none" rotWithShape="1">
            <a:gsLst>
              <a:gs pos="36000">
                <a:srgbClr val="000000">
                  <a:alpha val="26000"/>
                </a:srgbClr>
              </a:gs>
              <a:gs pos="0">
                <a:srgbClr val="000000">
                  <a:alpha val="0"/>
                </a:srgbClr>
              </a:gs>
              <a:gs pos="61000">
                <a:srgbClr val="0E0D12">
                  <a:alpha val="58000"/>
                </a:srgbClr>
              </a:gs>
              <a:gs pos="88000">
                <a:srgbClr val="000000">
                  <a:alpha val="5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4391E9-7389-D58A-E7AE-2CBAA8865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3612995"/>
            <a:ext cx="10469217" cy="185564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Displaced Population</a:t>
            </a:r>
            <a:br>
              <a:rPr 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ability to house and protect displaced peoples and refugees resulting from human-caused and climate-changed induced crises. </a:t>
            </a:r>
            <a:endParaRPr lang="en-US" sz="4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133" name="Straight Connector 5132">
            <a:extLst>
              <a:ext uri="{FF2B5EF4-FFF2-40B4-BE49-F238E27FC236}">
                <a16:creationId xmlns:a16="http://schemas.microsoft.com/office/drawing/2014/main" id="{8A5C8BF2-C035-4BFF-8802-A39723834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2570" y="5821999"/>
            <a:ext cx="1020883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890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4" descr="Different coloured dices">
            <a:extLst>
              <a:ext uri="{FF2B5EF4-FFF2-40B4-BE49-F238E27FC236}">
                <a16:creationId xmlns:a16="http://schemas.microsoft.com/office/drawing/2014/main" id="{3F60058B-F4B6-CAD8-6E64-8B96BAD9A4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56" b="9575"/>
          <a:stretch/>
        </p:blipFill>
        <p:spPr>
          <a:xfrm>
            <a:off x="20" y="10"/>
            <a:ext cx="12191980" cy="6857985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AF66B7C-69F6-439C-A508-14C94AF6B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961948" y="0"/>
            <a:ext cx="7230052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4B8455-0872-D93B-B866-0C426DD8B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729" y="914400"/>
            <a:ext cx="4892948" cy="342786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4800" b="1" dirty="0">
                <a:solidFill>
                  <a:srgbClr val="FFFFFF"/>
                </a:solidFill>
              </a:rPr>
              <a:t>Using</a:t>
            </a:r>
            <a:br>
              <a:rPr lang="en-US" sz="4800" b="1" dirty="0">
                <a:solidFill>
                  <a:srgbClr val="FFFFFF"/>
                </a:solidFill>
              </a:rPr>
            </a:br>
            <a:r>
              <a:rPr lang="en-US" sz="4800" b="1" dirty="0">
                <a:solidFill>
                  <a:srgbClr val="FFFFFF"/>
                </a:solidFill>
              </a:rPr>
              <a:t>ATTRIBUTES during simulations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7CC2FE6-3AD0-4131-B4BC-1F4D65E25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222043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728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03" name="Straight Connector 4102">
            <a:extLst>
              <a:ext uri="{FF2B5EF4-FFF2-40B4-BE49-F238E27FC236}">
                <a16:creationId xmlns:a16="http://schemas.microsoft.com/office/drawing/2014/main" id="{F209B62C-3402-4623-9A7C-AA048B56F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0600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05" name="Rectangle 4104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Doctors Without Borders Changed The Way We Heal The World : Goats and Soda  : NPR">
            <a:extLst>
              <a:ext uri="{FF2B5EF4-FFF2-40B4-BE49-F238E27FC236}">
                <a16:creationId xmlns:a16="http://schemas.microsoft.com/office/drawing/2014/main" id="{040D3F9D-240D-5031-41A1-F96F4C1FA65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12191980" cy="685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7" name="Rectangle 4106">
            <a:extLst>
              <a:ext uri="{FF2B5EF4-FFF2-40B4-BE49-F238E27FC236}">
                <a16:creationId xmlns:a16="http://schemas.microsoft.com/office/drawing/2014/main" id="{38390362-5868-4DF6-BD74-91C72884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035382" y="-1298619"/>
            <a:ext cx="4121238" cy="12191998"/>
          </a:xfrm>
          <a:prstGeom prst="rect">
            <a:avLst/>
          </a:prstGeom>
          <a:gradFill flip="none" rotWithShape="1">
            <a:gsLst>
              <a:gs pos="36000">
                <a:srgbClr val="000000">
                  <a:alpha val="26000"/>
                </a:srgbClr>
              </a:gs>
              <a:gs pos="0">
                <a:srgbClr val="000000">
                  <a:alpha val="0"/>
                </a:srgbClr>
              </a:gs>
              <a:gs pos="61000">
                <a:srgbClr val="0E0D12">
                  <a:alpha val="58000"/>
                </a:srgbClr>
              </a:gs>
              <a:gs pos="88000">
                <a:srgbClr val="000000">
                  <a:alpha val="5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D75335-78E2-FD6A-A449-F1B20CC2D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3612995"/>
            <a:ext cx="10099343" cy="185564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need to vaccinate this village</a:t>
            </a:r>
            <a:br>
              <a:rPr 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get this done, you need to pass an </a:t>
            </a: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00"/>
                </a:highlight>
              </a:rPr>
              <a:t>Emergency Healthcare “difficulty check” of 10</a:t>
            </a:r>
            <a:endParaRPr lang="en-US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0000"/>
              </a:highlight>
            </a:endParaRPr>
          </a:p>
        </p:txBody>
      </p:sp>
      <p:cxnSp>
        <p:nvCxnSpPr>
          <p:cNvPr id="4109" name="Straight Connector 4108">
            <a:extLst>
              <a:ext uri="{FF2B5EF4-FFF2-40B4-BE49-F238E27FC236}">
                <a16:creationId xmlns:a16="http://schemas.microsoft.com/office/drawing/2014/main" id="{8A5C8BF2-C035-4BFF-8802-A39723834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92570" y="5821999"/>
            <a:ext cx="1020883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577031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AnalogousFromDarkSeedLeftStep">
      <a:dk1>
        <a:srgbClr val="000000"/>
      </a:dk1>
      <a:lt1>
        <a:srgbClr val="FFFFFF"/>
      </a:lt1>
      <a:dk2>
        <a:srgbClr val="321C1C"/>
      </a:dk2>
      <a:lt2>
        <a:srgbClr val="F0F2F3"/>
      </a:lt2>
      <a:accent1>
        <a:srgbClr val="E76F29"/>
      </a:accent1>
      <a:accent2>
        <a:srgbClr val="D51720"/>
      </a:accent2>
      <a:accent3>
        <a:srgbClr val="E72981"/>
      </a:accent3>
      <a:accent4>
        <a:srgbClr val="D517BE"/>
      </a:accent4>
      <a:accent5>
        <a:srgbClr val="AE29E7"/>
      </a:accent5>
      <a:accent6>
        <a:srgbClr val="5825D7"/>
      </a:accent6>
      <a:hlink>
        <a:srgbClr val="AE3FBF"/>
      </a:hlink>
      <a:folHlink>
        <a:srgbClr val="7F7F7F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42B0E7C6-1071-483F-A575-9AF7EE1B96AC}" vid="{E18014FF-B132-4F63-9D72-5B85E99D641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E3780C0641954492F48C948A1A89A3" ma:contentTypeVersion="14" ma:contentTypeDescription="Create a new document." ma:contentTypeScope="" ma:versionID="6cbcb3f0e6ad65cc00e4929beccea09e">
  <xsd:schema xmlns:xsd="http://www.w3.org/2001/XMLSchema" xmlns:xs="http://www.w3.org/2001/XMLSchema" xmlns:p="http://schemas.microsoft.com/office/2006/metadata/properties" xmlns:ns2="37ccd607-df49-444c-afaa-332a9e3c006d" xmlns:ns3="cdf3688f-1345-4724-9296-0cd69964d058" targetNamespace="http://schemas.microsoft.com/office/2006/metadata/properties" ma:root="true" ma:fieldsID="c97d85d7878e25542999a272512a48f5" ns2:_="" ns3:_="">
    <xsd:import namespace="37ccd607-df49-444c-afaa-332a9e3c006d"/>
    <xsd:import namespace="cdf3688f-1345-4724-9296-0cd69964d0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ccd607-df49-444c-afaa-332a9e3c0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04022ad-ef34-4d1e-9200-18c9974f960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f3688f-1345-4724-9296-0cd69964d05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ccd607-df49-444c-afaa-332a9e3c00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F127D30-BD91-471D-9032-B2F326E33776}"/>
</file>

<file path=customXml/itemProps2.xml><?xml version="1.0" encoding="utf-8"?>
<ds:datastoreItem xmlns:ds="http://schemas.openxmlformats.org/officeDocument/2006/customXml" ds:itemID="{CDE40704-71F3-46AB-8FEB-FC06516A36E3}"/>
</file>

<file path=customXml/itemProps3.xml><?xml version="1.0" encoding="utf-8"?>
<ds:datastoreItem xmlns:ds="http://schemas.openxmlformats.org/officeDocument/2006/customXml" ds:itemID="{1E7EB397-C461-4252-9657-D7617A3163C9}"/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699</Words>
  <Application>Microsoft Office PowerPoint</Application>
  <PresentationFormat>Widescreen</PresentationFormat>
  <Paragraphs>47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Grandview Display</vt:lpstr>
      <vt:lpstr>DashVTI</vt:lpstr>
      <vt:lpstr>Character Worksheet</vt:lpstr>
      <vt:lpstr>List of Attributes/ Skill Areas</vt:lpstr>
      <vt:lpstr>Food Insecurity Your ability to organize and manage food and water supply in a crisis. Includes logistics.</vt:lpstr>
      <vt:lpstr>Natural Disaster Response Your ability to successfully manage search/rescue,  damage mitigation, disaster relief for FIRE, FLOOD, and EARTHQUAKE damage</vt:lpstr>
      <vt:lpstr>Infrastructure/Climatological Adaptation Your ability to construct and maintain roads, bridges, air conditioning, air and train travel.  Also includes construction and maintenance of levies, flood walls, dams.</vt:lpstr>
      <vt:lpstr>Emergency Healthcare/ Bio Hazard Your ability to respond to health emergencies arising from humanitarian crises, including injuries and disease.  Also covers pandemic response. </vt:lpstr>
      <vt:lpstr>Displaced Population Your ability to house and protect displaced peoples and refugees resulting from human-caused and climate-changed induced crises. </vt:lpstr>
      <vt:lpstr>Using ATTRIBUTES during simulations</vt:lpstr>
      <vt:lpstr>We need to vaccinate this village To get this done, you need to pass an Emergency Healthcare “difficulty check” of 10</vt:lpstr>
      <vt:lpstr>Tom has the following attributes: Food Insecurity: 5 Natural Disaster: 0 Infrastructure: 0 Emergency Health: 10 Displaced Population: 0 </vt:lpstr>
      <vt:lpstr>Becky has the following attributes: Food Insecurity: 0 Natural Disaster: 10 Infrastructure: 0 Emergency Health: 0 Displaced Population: 5 </vt:lpstr>
      <vt:lpstr>Roll 1d6 + the attribute score</vt:lpstr>
      <vt:lpstr>We need to vaccinate this village To get this done, you need to pass an Emergency Healthcare “difficulty check” of 10 Tom rolls a 3 + his score of EH 10, so Tom scores a 13, PASSING the “DC”</vt:lpstr>
      <vt:lpstr>Practice Session</vt:lpstr>
      <vt:lpstr>A hurricane is coming, and we need to prepare the local town. </vt:lpstr>
      <vt:lpstr>To Prepare: 1. Decide what supplies we’ll need to get. 2. Divide into “specialist” teams based on what we think needs will be</vt:lpstr>
      <vt:lpstr>Think about what each person can do and decide whether we want  teams good at one thing or multiple things </vt:lpstr>
      <vt:lpstr>We need to gather food and water</vt:lpstr>
      <vt:lpstr>We need to prepare sandbags and other flood prevention measures</vt:lpstr>
      <vt:lpstr>We need to prepare emergency shelters for those who need to leave their homes</vt:lpstr>
      <vt:lpstr>The Hurricane makes landfall</vt:lpstr>
      <vt:lpstr>Scenario Success!! You made it through the hurricane without any ill effects. </vt:lpstr>
      <vt:lpstr>Oh no!  The shelter has run out of food and water!  People are starting to feel sick!</vt:lpstr>
      <vt:lpstr>Oh no!  The shelter is overcrowded!  People are starting to feel sick!</vt:lpstr>
      <vt:lpstr>Success!  </vt:lpstr>
      <vt:lpstr>Failure</vt:lpstr>
      <vt:lpstr>Oh No!  We failed in our flood prevention efforts!</vt:lpstr>
      <vt:lpstr>Success!  </vt:lpstr>
      <vt:lpstr>Failure</vt:lpstr>
      <vt:lpstr>Scenario Failure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Humanitarian’s World</dc:title>
  <dc:creator>Jason Charrette</dc:creator>
  <cp:lastModifiedBy>Jason Charrette</cp:lastModifiedBy>
  <cp:revision>31</cp:revision>
  <dcterms:created xsi:type="dcterms:W3CDTF">2022-08-30T19:54:47Z</dcterms:created>
  <dcterms:modified xsi:type="dcterms:W3CDTF">2023-04-19T13:54:00Z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0x010100ABE3780C0641954492F48C948A1A89A3</vt:lpwstr>
  </property>
</Properties>
</file>