
<file path=[Content_Types].xml><?xml version="1.0" encoding="utf-8"?>
<Types xmlns="http://schemas.openxmlformats.org/package/2006/content-types">
  <Default Extension="png" ContentType="image/png"/>
  <Default Extension="webp"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71" r:id="rId8"/>
    <p:sldId id="272" r:id="rId9"/>
    <p:sldId id="273" r:id="rId10"/>
    <p:sldId id="274" r:id="rId11"/>
    <p:sldId id="265" r:id="rId12"/>
    <p:sldId id="266" r:id="rId13"/>
    <p:sldId id="268" r:id="rId14"/>
    <p:sldId id="264"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80"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EEA73-A4C8-4067-9634-AE3E06759EC7}"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3F350-F38E-4CE5-808A-A70846BBD894}" type="slidenum">
              <a:rPr lang="en-US" smtClean="0"/>
              <a:t>‹#›</a:t>
            </a:fld>
            <a:endParaRPr lang="en-US"/>
          </a:p>
        </p:txBody>
      </p:sp>
    </p:spTree>
    <p:extLst>
      <p:ext uri="{BB962C8B-B14F-4D97-AF65-F5344CB8AC3E}">
        <p14:creationId xmlns:p14="http://schemas.microsoft.com/office/powerpoint/2010/main" val="3630065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EEA73-A4C8-4067-9634-AE3E06759EC7}"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3F350-F38E-4CE5-808A-A70846BBD894}" type="slidenum">
              <a:rPr lang="en-US" smtClean="0"/>
              <a:t>‹#›</a:t>
            </a:fld>
            <a:endParaRPr lang="en-US"/>
          </a:p>
        </p:txBody>
      </p:sp>
    </p:spTree>
    <p:extLst>
      <p:ext uri="{BB962C8B-B14F-4D97-AF65-F5344CB8AC3E}">
        <p14:creationId xmlns:p14="http://schemas.microsoft.com/office/powerpoint/2010/main" val="3557661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07EEA73-A4C8-4067-9634-AE3E06759EC7}"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3F350-F38E-4CE5-808A-A70846BBD894}" type="slidenum">
              <a:rPr lang="en-US" smtClean="0"/>
              <a:t>‹#›</a:t>
            </a:fld>
            <a:endParaRPr lang="en-US"/>
          </a:p>
        </p:txBody>
      </p:sp>
    </p:spTree>
    <p:extLst>
      <p:ext uri="{BB962C8B-B14F-4D97-AF65-F5344CB8AC3E}">
        <p14:creationId xmlns:p14="http://schemas.microsoft.com/office/powerpoint/2010/main" val="2559017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EEA73-A4C8-4067-9634-AE3E06759EC7}"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03F350-F38E-4CE5-808A-A70846BBD894}" type="slidenum">
              <a:rPr lang="en-US" smtClean="0"/>
              <a:t>‹#›</a:t>
            </a:fld>
            <a:endParaRPr lang="en-US"/>
          </a:p>
        </p:txBody>
      </p:sp>
    </p:spTree>
    <p:extLst>
      <p:ext uri="{BB962C8B-B14F-4D97-AF65-F5344CB8AC3E}">
        <p14:creationId xmlns:p14="http://schemas.microsoft.com/office/powerpoint/2010/main" val="1176391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EEA73-A4C8-4067-9634-AE3E06759EC7}" type="datetimeFigureOut">
              <a:rPr lang="en-US" smtClean="0"/>
              <a:t>10/9/2019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03F350-F38E-4CE5-808A-A70846BBD894}" type="slidenum">
              <a:rPr lang="en-US" smtClean="0"/>
              <a:t>‹#›</a:t>
            </a:fld>
            <a:endParaRPr lang="en-US"/>
          </a:p>
        </p:txBody>
      </p:sp>
    </p:spTree>
    <p:extLst>
      <p:ext uri="{BB962C8B-B14F-4D97-AF65-F5344CB8AC3E}">
        <p14:creationId xmlns:p14="http://schemas.microsoft.com/office/powerpoint/2010/main" val="1616494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EEA73-A4C8-4067-9634-AE3E06759EC7}" type="datetimeFigureOut">
              <a:rPr lang="en-US" smtClean="0"/>
              <a:t>10/9/2019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03F350-F38E-4CE5-808A-A70846BBD894}" type="slidenum">
              <a:rPr lang="en-US" smtClean="0"/>
              <a:t>‹#›</a:t>
            </a:fld>
            <a:endParaRPr lang="en-US"/>
          </a:p>
        </p:txBody>
      </p:sp>
    </p:spTree>
    <p:extLst>
      <p:ext uri="{BB962C8B-B14F-4D97-AF65-F5344CB8AC3E}">
        <p14:creationId xmlns:p14="http://schemas.microsoft.com/office/powerpoint/2010/main" val="1678853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EEA73-A4C8-4067-9634-AE3E06759EC7}" type="datetimeFigureOut">
              <a:rPr lang="en-US" smtClean="0"/>
              <a:t>10/9/2019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03F350-F38E-4CE5-808A-A70846BBD894}" type="slidenum">
              <a:rPr lang="en-US" smtClean="0"/>
              <a:t>‹#›</a:t>
            </a:fld>
            <a:endParaRPr lang="en-US"/>
          </a:p>
        </p:txBody>
      </p:sp>
    </p:spTree>
    <p:extLst>
      <p:ext uri="{BB962C8B-B14F-4D97-AF65-F5344CB8AC3E}">
        <p14:creationId xmlns:p14="http://schemas.microsoft.com/office/powerpoint/2010/main" val="583948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07EEA73-A4C8-4067-9634-AE3E06759EC7}"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03F350-F38E-4CE5-808A-A70846BBD894}" type="slidenum">
              <a:rPr lang="en-US" smtClean="0"/>
              <a:t>‹#›</a:t>
            </a:fld>
            <a:endParaRPr lang="en-US"/>
          </a:p>
        </p:txBody>
      </p:sp>
    </p:spTree>
    <p:extLst>
      <p:ext uri="{BB962C8B-B14F-4D97-AF65-F5344CB8AC3E}">
        <p14:creationId xmlns:p14="http://schemas.microsoft.com/office/powerpoint/2010/main" val="2768972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07EEA73-A4C8-4067-9634-AE3E06759EC7}"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03F350-F38E-4CE5-808A-A70846BBD894}" type="slidenum">
              <a:rPr lang="en-US" smtClean="0"/>
              <a:t>‹#›</a:t>
            </a:fld>
            <a:endParaRPr lang="en-US"/>
          </a:p>
        </p:txBody>
      </p:sp>
    </p:spTree>
    <p:extLst>
      <p:ext uri="{BB962C8B-B14F-4D97-AF65-F5344CB8AC3E}">
        <p14:creationId xmlns:p14="http://schemas.microsoft.com/office/powerpoint/2010/main" val="197050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EEA73-A4C8-4067-9634-AE3E06759EC7}"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3F350-F38E-4CE5-808A-A70846BBD894}" type="slidenum">
              <a:rPr lang="en-US" smtClean="0"/>
              <a:t>‹#›</a:t>
            </a:fld>
            <a:endParaRPr lang="en-US"/>
          </a:p>
        </p:txBody>
      </p:sp>
    </p:spTree>
    <p:extLst>
      <p:ext uri="{BB962C8B-B14F-4D97-AF65-F5344CB8AC3E}">
        <p14:creationId xmlns:p14="http://schemas.microsoft.com/office/powerpoint/2010/main" val="219878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EEA73-A4C8-4067-9634-AE3E06759EC7}"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3F350-F38E-4CE5-808A-A70846BBD894}" type="slidenum">
              <a:rPr lang="en-US" smtClean="0"/>
              <a:t>‹#›</a:t>
            </a:fld>
            <a:endParaRPr lang="en-US"/>
          </a:p>
        </p:txBody>
      </p:sp>
    </p:spTree>
    <p:extLst>
      <p:ext uri="{BB962C8B-B14F-4D97-AF65-F5344CB8AC3E}">
        <p14:creationId xmlns:p14="http://schemas.microsoft.com/office/powerpoint/2010/main" val="2367800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69000" b="-6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EEA73-A4C8-4067-9634-AE3E06759EC7}" type="datetimeFigureOut">
              <a:rPr lang="en-US" smtClean="0"/>
              <a:t>10/9/2019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03F350-F38E-4CE5-808A-A70846BBD894}" type="slidenum">
              <a:rPr lang="en-US" smtClean="0"/>
              <a:t>‹#›</a:t>
            </a:fld>
            <a:endParaRPr lang="en-US"/>
          </a:p>
        </p:txBody>
      </p:sp>
    </p:spTree>
    <p:extLst>
      <p:ext uri="{BB962C8B-B14F-4D97-AF65-F5344CB8AC3E}">
        <p14:creationId xmlns:p14="http://schemas.microsoft.com/office/powerpoint/2010/main" val="55070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webp"/><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0523" y="0"/>
            <a:ext cx="8784777" cy="2923877"/>
          </a:xfrm>
          <a:prstGeom prst="rect">
            <a:avLst/>
          </a:prstGeom>
          <a:noFill/>
        </p:spPr>
        <p:txBody>
          <a:bodyPr wrap="none" rtlCol="0">
            <a:spAutoFit/>
          </a:bodyPr>
          <a:lstStyle/>
          <a:p>
            <a:pPr algn="ctr"/>
            <a:r>
              <a:rPr lang="en-US" sz="4400" b="1" dirty="0" smtClean="0">
                <a:solidFill>
                  <a:srgbClr val="7030A0"/>
                </a:solidFill>
                <a:effectLst>
                  <a:outerShdw blurRad="38100" dist="38100" dir="2700000" algn="tl">
                    <a:srgbClr val="000000">
                      <a:alpha val="43137"/>
                    </a:srgbClr>
                  </a:outerShdw>
                </a:effectLst>
                <a:latin typeface="Bahnschrift" panose="020B0502040204020203" pitchFamily="34" charset="0"/>
              </a:rPr>
              <a:t>Tackling a Wicked Problem FA19</a:t>
            </a:r>
          </a:p>
          <a:p>
            <a:pPr algn="ctr"/>
            <a:endParaRPr lang="en-US" sz="2400" b="1" dirty="0">
              <a:solidFill>
                <a:srgbClr val="7030A0"/>
              </a:solidFill>
              <a:effectLst>
                <a:outerShdw blurRad="38100" dist="38100" dir="2700000" algn="tl">
                  <a:srgbClr val="000000">
                    <a:alpha val="43137"/>
                  </a:srgbClr>
                </a:outerShdw>
              </a:effectLst>
              <a:latin typeface="Bahnschrift" panose="020B0502040204020203" pitchFamily="34" charset="0"/>
            </a:endParaRPr>
          </a:p>
          <a:p>
            <a:pPr algn="ctr"/>
            <a:r>
              <a:rPr lang="en-US" sz="4400" b="1" dirty="0" smtClean="0">
                <a:solidFill>
                  <a:srgbClr val="C00000"/>
                </a:solidFill>
                <a:effectLst>
                  <a:outerShdw blurRad="38100" dist="38100" dir="2700000" algn="tl">
                    <a:srgbClr val="000000">
                      <a:alpha val="43137"/>
                    </a:srgbClr>
                  </a:outerShdw>
                </a:effectLst>
                <a:latin typeface="Bahnschrift" panose="020B0502040204020203" pitchFamily="34" charset="0"/>
              </a:rPr>
              <a:t>“Day-to-Day Democracy”</a:t>
            </a:r>
          </a:p>
          <a:p>
            <a:pPr algn="ctr"/>
            <a:endParaRPr lang="en-US" sz="2400" b="1" dirty="0">
              <a:solidFill>
                <a:srgbClr val="7030A0"/>
              </a:solidFill>
              <a:effectLst>
                <a:outerShdw blurRad="38100" dist="38100" dir="2700000" algn="tl">
                  <a:srgbClr val="000000">
                    <a:alpha val="43137"/>
                  </a:srgbClr>
                </a:outerShdw>
              </a:effectLst>
              <a:latin typeface="Bahnschrift" panose="020B0502040204020203" pitchFamily="34" charset="0"/>
            </a:endParaRPr>
          </a:p>
          <a:p>
            <a:pPr algn="ctr"/>
            <a:r>
              <a:rPr lang="en-US" sz="4400" b="1" dirty="0">
                <a:solidFill>
                  <a:srgbClr val="7030A0"/>
                </a:solidFill>
                <a:effectLst>
                  <a:outerShdw blurRad="38100" dist="38100" dir="2700000" algn="tl">
                    <a:srgbClr val="000000">
                      <a:alpha val="43137"/>
                    </a:srgbClr>
                  </a:outerShdw>
                </a:effectLst>
                <a:latin typeface="Bahnschrift" panose="020B0502040204020203" pitchFamily="34" charset="0"/>
              </a:rPr>
              <a:t>a</a:t>
            </a:r>
            <a:r>
              <a:rPr lang="en-US" sz="4400" b="1" dirty="0" smtClean="0">
                <a:solidFill>
                  <a:srgbClr val="7030A0"/>
                </a:solidFill>
                <a:effectLst>
                  <a:outerShdw blurRad="38100" dist="38100" dir="2700000" algn="tl">
                    <a:srgbClr val="000000">
                      <a:alpha val="43137"/>
                    </a:srgbClr>
                  </a:outerShdw>
                </a:effectLst>
                <a:latin typeface="Bahnschrift" panose="020B0502040204020203" pitchFamily="34" charset="0"/>
              </a:rPr>
              <a:t>n experiment in utopian pedagogy</a:t>
            </a:r>
            <a:endParaRPr lang="en-US" sz="4400" b="1" dirty="0">
              <a:solidFill>
                <a:srgbClr val="7030A0"/>
              </a:solidFill>
              <a:effectLst>
                <a:outerShdw blurRad="38100" dist="38100" dir="2700000" algn="tl">
                  <a:srgbClr val="000000">
                    <a:alpha val="43137"/>
                  </a:srgbClr>
                </a:outerShdw>
              </a:effectLst>
              <a:latin typeface="Bahnschrift" panose="020B0502040204020203" pitchFamily="34" charset="0"/>
            </a:endParaRPr>
          </a:p>
        </p:txBody>
      </p:sp>
    </p:spTree>
    <p:extLst>
      <p:ext uri="{BB962C8B-B14F-4D97-AF65-F5344CB8AC3E}">
        <p14:creationId xmlns:p14="http://schemas.microsoft.com/office/powerpoint/2010/main" val="40749891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4959" y="843280"/>
            <a:ext cx="11186160" cy="2246769"/>
          </a:xfrm>
          <a:prstGeom prst="rect">
            <a:avLst/>
          </a:prstGeom>
          <a:noFill/>
        </p:spPr>
        <p:txBody>
          <a:bodyPr wrap="square" rtlCol="0">
            <a:spAutoFit/>
          </a:bodyPr>
          <a:lstStyle/>
          <a:p>
            <a:r>
              <a:rPr lang="en-US" sz="2800" dirty="0" smtClean="0">
                <a:latin typeface="Bahnschrift" panose="020B0502040204020203" pitchFamily="34" charset="0"/>
              </a:rPr>
              <a:t>“The crucial matter at hand is how to </a:t>
            </a:r>
            <a:r>
              <a:rPr lang="en-US" sz="2800" i="1" dirty="0" smtClean="0">
                <a:solidFill>
                  <a:srgbClr val="C00000"/>
                </a:solidFill>
                <a:latin typeface="Bahnschrift" panose="020B0502040204020203" pitchFamily="34" charset="0"/>
              </a:rPr>
              <a:t>appropriate, invent, direct, and control</a:t>
            </a:r>
            <a:r>
              <a:rPr lang="en-US" sz="2800" dirty="0" smtClean="0">
                <a:solidFill>
                  <a:srgbClr val="C00000"/>
                </a:solidFill>
                <a:latin typeface="Bahnschrift" panose="020B0502040204020203" pitchFamily="34" charset="0"/>
              </a:rPr>
              <a:t>  </a:t>
            </a:r>
            <a:r>
              <a:rPr lang="en-US" sz="2800" dirty="0" smtClean="0">
                <a:latin typeface="Bahnschrift" panose="020B0502040204020203" pitchFamily="34" charset="0"/>
              </a:rPr>
              <a:t>the multiple layers of power and politics that constitute both the institutional formation of education and the pedagogies, which are often outcomes of </a:t>
            </a:r>
            <a:r>
              <a:rPr lang="en-US" sz="2800" i="1" dirty="0" smtClean="0">
                <a:solidFill>
                  <a:srgbClr val="C00000"/>
                </a:solidFill>
                <a:latin typeface="Bahnschrift" panose="020B0502040204020203" pitchFamily="34" charset="0"/>
              </a:rPr>
              <a:t>deliberate struggles to establish particular notions</a:t>
            </a:r>
            <a:r>
              <a:rPr lang="en-US" sz="2800" dirty="0" smtClean="0">
                <a:solidFill>
                  <a:srgbClr val="C00000"/>
                </a:solidFill>
                <a:latin typeface="Bahnschrift" panose="020B0502040204020203" pitchFamily="34" charset="0"/>
              </a:rPr>
              <a:t> </a:t>
            </a:r>
            <a:r>
              <a:rPr lang="en-US" sz="2800" dirty="0" smtClean="0">
                <a:latin typeface="Bahnschrift" panose="020B0502040204020203" pitchFamily="34" charset="0"/>
              </a:rPr>
              <a:t>of knowledge values and identity…. “</a:t>
            </a:r>
          </a:p>
        </p:txBody>
      </p:sp>
      <p:sp>
        <p:nvSpPr>
          <p:cNvPr id="5" name="Rectangle 4"/>
          <p:cNvSpPr/>
          <p:nvPr/>
        </p:nvSpPr>
        <p:spPr>
          <a:xfrm>
            <a:off x="314960" y="3435757"/>
            <a:ext cx="11541760" cy="2123658"/>
          </a:xfrm>
          <a:prstGeom prst="rect">
            <a:avLst/>
          </a:prstGeom>
        </p:spPr>
        <p:txBody>
          <a:bodyPr wrap="square">
            <a:spAutoFit/>
          </a:bodyPr>
          <a:lstStyle/>
          <a:p>
            <a:r>
              <a:rPr lang="en-US" sz="2800" dirty="0" smtClean="0">
                <a:latin typeface="Bahnschrift" panose="020B0502040204020203" pitchFamily="34" charset="0"/>
              </a:rPr>
              <a:t>“As committed educators, we cannot eliminate politics, but we can work </a:t>
            </a:r>
            <a:r>
              <a:rPr lang="en-US" sz="2800" i="1" dirty="0" smtClean="0">
                <a:solidFill>
                  <a:srgbClr val="C00000"/>
                </a:solidFill>
                <a:latin typeface="Bahnschrift" panose="020B0502040204020203" pitchFamily="34" charset="0"/>
              </a:rPr>
              <a:t>against a politics of certainty</a:t>
            </a:r>
            <a:r>
              <a:rPr lang="en-US" sz="2800" dirty="0" smtClean="0">
                <a:latin typeface="Bahnschrift" panose="020B0502040204020203" pitchFamily="34" charset="0"/>
              </a:rPr>
              <a:t>, a pedagogy of censorship, and institutional forms that close down rather than open up democratic relations” </a:t>
            </a:r>
          </a:p>
          <a:p>
            <a:r>
              <a:rPr lang="en-US" sz="2400" dirty="0" smtClean="0">
                <a:latin typeface="Bahnschrift" panose="020B0502040204020203" pitchFamily="34" charset="0"/>
              </a:rPr>
              <a:t>Giroux 2007 in:</a:t>
            </a:r>
          </a:p>
          <a:p>
            <a:r>
              <a:rPr lang="en-US" sz="2400" i="1" dirty="0" smtClean="0">
                <a:latin typeface="Bahnschrift" panose="020B0502040204020203" pitchFamily="34" charset="0"/>
              </a:rPr>
              <a:t>Utopian </a:t>
            </a:r>
            <a:r>
              <a:rPr lang="en-US" sz="2400" i="1" dirty="0" err="1" smtClean="0">
                <a:latin typeface="Bahnschrift" panose="020B0502040204020203" pitchFamily="34" charset="0"/>
              </a:rPr>
              <a:t>Pedogogies</a:t>
            </a:r>
            <a:r>
              <a:rPr lang="en-US" sz="2400" i="1" dirty="0" smtClean="0">
                <a:latin typeface="Bahnschrift" panose="020B0502040204020203" pitchFamily="34" charset="0"/>
              </a:rPr>
              <a:t>: Radical Experiments against Neoliberal Globalization</a:t>
            </a:r>
            <a:r>
              <a:rPr lang="en-US" sz="2400" dirty="0" smtClean="0">
                <a:latin typeface="Bahnschrift" panose="020B0502040204020203" pitchFamily="34" charset="0"/>
              </a:rPr>
              <a:t>)</a:t>
            </a:r>
            <a:endParaRPr lang="en-US" sz="2400" dirty="0" smtClean="0">
              <a:latin typeface="Bahnschrift" panose="020B0502040204020203" pitchFamily="34" charset="0"/>
            </a:endParaRPr>
          </a:p>
        </p:txBody>
      </p:sp>
      <p:sp>
        <p:nvSpPr>
          <p:cNvPr id="6" name="Rectangle 5"/>
          <p:cNvSpPr/>
          <p:nvPr/>
        </p:nvSpPr>
        <p:spPr>
          <a:xfrm>
            <a:off x="2232196" y="0"/>
            <a:ext cx="7351693" cy="646331"/>
          </a:xfrm>
          <a:prstGeom prst="rect">
            <a:avLst/>
          </a:prstGeom>
        </p:spPr>
        <p:txBody>
          <a:bodyPr wrap="none">
            <a:spAutoFit/>
          </a:bodyPr>
          <a:lstStyle/>
          <a:p>
            <a:pPr algn="ctr"/>
            <a:r>
              <a:rPr lang="en-US" sz="3600" b="1" dirty="0">
                <a:solidFill>
                  <a:srgbClr val="7030A0"/>
                </a:solidFill>
                <a:effectLst>
                  <a:outerShdw blurRad="38100" dist="38100" dir="2700000" algn="tl">
                    <a:srgbClr val="000000">
                      <a:alpha val="43137"/>
                    </a:srgbClr>
                  </a:outerShdw>
                </a:effectLst>
                <a:latin typeface="Bahnschrift" panose="020B0502040204020203" pitchFamily="34" charset="0"/>
              </a:rPr>
              <a:t>Day-to-Day </a:t>
            </a:r>
            <a:r>
              <a:rPr lang="en-US" sz="3600" b="1" dirty="0" smtClean="0">
                <a:solidFill>
                  <a:srgbClr val="7030A0"/>
                </a:solidFill>
                <a:effectLst>
                  <a:outerShdw blurRad="38100" dist="38100" dir="2700000" algn="tl">
                    <a:srgbClr val="000000">
                      <a:alpha val="43137"/>
                    </a:srgbClr>
                  </a:outerShdw>
                </a:effectLst>
                <a:latin typeface="Bahnschrift" panose="020B0502040204020203" pitchFamily="34" charset="0"/>
              </a:rPr>
              <a:t>Democracy: inspiration</a:t>
            </a:r>
            <a:endParaRPr lang="en-US" sz="3600" b="1" dirty="0">
              <a:solidFill>
                <a:srgbClr val="7030A0"/>
              </a:solidFill>
              <a:effectLst>
                <a:outerShdw blurRad="38100" dist="38100" dir="2700000" algn="tl">
                  <a:srgbClr val="000000">
                    <a:alpha val="43137"/>
                  </a:srgbClr>
                </a:outerShdw>
              </a:effectLst>
              <a:latin typeface="Bahnschrift" panose="020B0502040204020203" pitchFamily="34" charset="0"/>
            </a:endParaRPr>
          </a:p>
        </p:txBody>
      </p:sp>
    </p:spTree>
    <p:extLst>
      <p:ext uri="{BB962C8B-B14F-4D97-AF65-F5344CB8AC3E}">
        <p14:creationId xmlns:p14="http://schemas.microsoft.com/office/powerpoint/2010/main" val="41189529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090399" cy="3877985"/>
          </a:xfrm>
          <a:prstGeom prst="rect">
            <a:avLst/>
          </a:prstGeom>
          <a:noFill/>
        </p:spPr>
        <p:txBody>
          <a:bodyPr wrap="square" rtlCol="0">
            <a:spAutoFit/>
          </a:bodyPr>
          <a:lstStyle/>
          <a:p>
            <a:r>
              <a:rPr lang="en-US" sz="2400" dirty="0" smtClean="0">
                <a:latin typeface="Bahnschrift" panose="020B0502040204020203" pitchFamily="34" charset="0"/>
              </a:rPr>
              <a:t>About my section</a:t>
            </a:r>
          </a:p>
          <a:p>
            <a:pPr marL="285750" indent="-285750">
              <a:buFont typeface="Arial" panose="020B0604020202020204" pitchFamily="34" charset="0"/>
              <a:buChar char="•"/>
            </a:pPr>
            <a:r>
              <a:rPr lang="en-US" sz="2400" dirty="0" smtClean="0">
                <a:latin typeface="Bahnschrift" panose="020B0502040204020203" pitchFamily="34" charset="0"/>
              </a:rPr>
              <a:t>First developed as First Year Seminar on “Utopian Thinking” (on leave FA17 taught SP18)</a:t>
            </a:r>
          </a:p>
          <a:p>
            <a:pPr marL="285750" indent="-285750">
              <a:buFont typeface="Arial" panose="020B0604020202020204" pitchFamily="34" charset="0"/>
              <a:buChar char="•"/>
            </a:pPr>
            <a:r>
              <a:rPr lang="en-US" sz="2400" dirty="0" smtClean="0">
                <a:latin typeface="Bahnschrift" panose="020B0502040204020203" pitchFamily="34" charset="0"/>
              </a:rPr>
              <a:t>Re-volunteered because I like doing it</a:t>
            </a:r>
          </a:p>
          <a:p>
            <a:pPr marL="285750" indent="-285750">
              <a:buFont typeface="Arial" panose="020B0604020202020204" pitchFamily="34" charset="0"/>
              <a:buChar char="•"/>
            </a:pPr>
            <a:r>
              <a:rPr lang="en-US" sz="2400" dirty="0" smtClean="0">
                <a:latin typeface="Bahnschrift" panose="020B0502040204020203" pitchFamily="34" charset="0"/>
              </a:rPr>
              <a:t>New Wicked Problem was “Inequality” but utopian thinking as a subtext</a:t>
            </a:r>
          </a:p>
          <a:p>
            <a:pPr marL="285750" indent="-285750">
              <a:buFont typeface="Arial" panose="020B0604020202020204" pitchFamily="34" charset="0"/>
              <a:buChar char="•"/>
            </a:pPr>
            <a:r>
              <a:rPr lang="en-US" sz="2400" dirty="0" smtClean="0">
                <a:latin typeface="Bahnschrift" panose="020B0502040204020203" pitchFamily="34" charset="0"/>
              </a:rPr>
              <a:t>I love getting teaching advice but detest any forced structure (personal background)</a:t>
            </a:r>
          </a:p>
          <a:p>
            <a:pPr marL="285750" indent="-285750">
              <a:buFont typeface="Arial" panose="020B0604020202020204" pitchFamily="34" charset="0"/>
              <a:buChar char="•"/>
            </a:pPr>
            <a:r>
              <a:rPr lang="en-US" sz="2400" dirty="0" smtClean="0">
                <a:latin typeface="Bahnschrift" panose="020B0502040204020203" pitchFamily="34" charset="0"/>
              </a:rPr>
              <a:t>I resist the mandate to be practical (but I do it)</a:t>
            </a:r>
          </a:p>
          <a:p>
            <a:pPr marL="285750" indent="-285750">
              <a:buFont typeface="Arial" panose="020B0604020202020204" pitchFamily="34" charset="0"/>
              <a:buChar char="•"/>
            </a:pPr>
            <a:r>
              <a:rPr lang="en-US" sz="2400" dirty="0" smtClean="0">
                <a:latin typeface="Bahnschrift" panose="020B0502040204020203" pitchFamily="34" charset="0"/>
              </a:rPr>
              <a:t>I reject the commodification of education; degree as a product;</a:t>
            </a:r>
            <a:r>
              <a:rPr lang="en-US" sz="2400" dirty="0" smtClean="0">
                <a:latin typeface="Bahnschrift" panose="020B0502040204020203" pitchFamily="34" charset="0"/>
              </a:rPr>
              <a:t> corporatization; </a:t>
            </a:r>
          </a:p>
          <a:p>
            <a:pPr marL="285750" indent="-285750">
              <a:buFont typeface="Arial" panose="020B0604020202020204" pitchFamily="34" charset="0"/>
              <a:buChar char="•"/>
            </a:pPr>
            <a:r>
              <a:rPr lang="en-US" sz="2400" dirty="0" smtClean="0">
                <a:latin typeface="Bahnschrift" panose="020B0502040204020203" pitchFamily="34" charset="0"/>
              </a:rPr>
              <a:t>I seek an anarchist classroom but settle for a benevolent dictatorship</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9440" y="3147390"/>
            <a:ext cx="2702560" cy="371060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220" y="3224006"/>
            <a:ext cx="7409180" cy="3486673"/>
          </a:xfrm>
          <a:prstGeom prst="rect">
            <a:avLst/>
          </a:prstGeom>
        </p:spPr>
      </p:pic>
    </p:spTree>
    <p:extLst>
      <p:ext uri="{BB962C8B-B14F-4D97-AF65-F5344CB8AC3E}">
        <p14:creationId xmlns:p14="http://schemas.microsoft.com/office/powerpoint/2010/main" val="138854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5359" y="0"/>
            <a:ext cx="6965369" cy="646331"/>
          </a:xfrm>
          <a:prstGeom prst="rect">
            <a:avLst/>
          </a:prstGeom>
        </p:spPr>
        <p:txBody>
          <a:bodyPr wrap="none">
            <a:spAutoFit/>
          </a:bodyPr>
          <a:lstStyle/>
          <a:p>
            <a:pPr algn="ctr"/>
            <a:r>
              <a:rPr lang="en-US" sz="3600" b="1" dirty="0">
                <a:solidFill>
                  <a:srgbClr val="7030A0"/>
                </a:solidFill>
                <a:effectLst>
                  <a:outerShdw blurRad="38100" dist="38100" dir="2700000" algn="tl">
                    <a:srgbClr val="000000">
                      <a:alpha val="43137"/>
                    </a:srgbClr>
                  </a:outerShdw>
                </a:effectLst>
                <a:latin typeface="Bahnschrift" panose="020B0502040204020203" pitchFamily="34" charset="0"/>
              </a:rPr>
              <a:t>Day-to-Day </a:t>
            </a:r>
            <a:r>
              <a:rPr lang="en-US" sz="3600" b="1" dirty="0" smtClean="0">
                <a:solidFill>
                  <a:srgbClr val="7030A0"/>
                </a:solidFill>
                <a:effectLst>
                  <a:outerShdw blurRad="38100" dist="38100" dir="2700000" algn="tl">
                    <a:srgbClr val="000000">
                      <a:alpha val="43137"/>
                    </a:srgbClr>
                  </a:outerShdw>
                </a:effectLst>
                <a:latin typeface="Bahnschrift" panose="020B0502040204020203" pitchFamily="34" charset="0"/>
              </a:rPr>
              <a:t>Democracy: A history</a:t>
            </a:r>
            <a:endParaRPr lang="en-US" sz="3600" b="1" dirty="0">
              <a:solidFill>
                <a:srgbClr val="7030A0"/>
              </a:solidFill>
              <a:effectLst>
                <a:outerShdw blurRad="38100" dist="38100" dir="2700000" algn="tl">
                  <a:srgbClr val="000000">
                    <a:alpha val="43137"/>
                  </a:srgbClr>
                </a:outerShdw>
              </a:effectLst>
              <a:latin typeface="Bahnschrift" panose="020B0502040204020203" pitchFamily="34" charset="0"/>
            </a:endParaRPr>
          </a:p>
        </p:txBody>
      </p:sp>
      <p:sp>
        <p:nvSpPr>
          <p:cNvPr id="3" name="TextBox 2"/>
          <p:cNvSpPr txBox="1"/>
          <p:nvPr/>
        </p:nvSpPr>
        <p:spPr>
          <a:xfrm>
            <a:off x="111760" y="968318"/>
            <a:ext cx="6856364" cy="2308324"/>
          </a:xfrm>
          <a:prstGeom prst="rect">
            <a:avLst/>
          </a:prstGeom>
          <a:noFill/>
        </p:spPr>
        <p:txBody>
          <a:bodyPr wrap="none" rtlCol="0">
            <a:spAutoFit/>
          </a:bodyPr>
          <a:lstStyle/>
          <a:p>
            <a:r>
              <a:rPr lang="en-US" sz="2400" dirty="0" smtClean="0">
                <a:latin typeface="Bahnschrift" panose="020B0502040204020203" pitchFamily="34" charset="0"/>
              </a:rPr>
              <a:t>The night before school started</a:t>
            </a:r>
          </a:p>
          <a:p>
            <a:r>
              <a:rPr lang="en-US" sz="2400" dirty="0" smtClean="0">
                <a:latin typeface="Bahnschrift" panose="020B0502040204020203" pitchFamily="34" charset="0"/>
              </a:rPr>
              <a:t>Had researched making it better, memorable</a:t>
            </a:r>
          </a:p>
          <a:p>
            <a:r>
              <a:rPr lang="en-US" sz="2400" dirty="0" smtClean="0">
                <a:latin typeface="Bahnschrift" panose="020B0502040204020203" pitchFamily="34" charset="0"/>
              </a:rPr>
              <a:t>Tired of ‘too cool for school’</a:t>
            </a:r>
          </a:p>
          <a:p>
            <a:r>
              <a:rPr lang="en-US" sz="2400" dirty="0" smtClean="0">
                <a:latin typeface="Bahnschrift" panose="020B0502040204020203" pitchFamily="34" charset="0"/>
              </a:rPr>
              <a:t>Wanted the course to ACTUALLY meet their needs</a:t>
            </a:r>
          </a:p>
          <a:p>
            <a:r>
              <a:rPr lang="en-US" sz="2400" dirty="0" smtClean="0">
                <a:latin typeface="Bahnschrift" panose="020B0502040204020203" pitchFamily="34" charset="0"/>
              </a:rPr>
              <a:t>Needed a radical change</a:t>
            </a:r>
          </a:p>
          <a:p>
            <a:r>
              <a:rPr lang="en-US" sz="2400" dirty="0" smtClean="0">
                <a:latin typeface="Bahnschrift" panose="020B0502040204020203" pitchFamily="34" charset="0"/>
              </a:rPr>
              <a:t>Course was focused on big ideas, big changes</a:t>
            </a:r>
          </a:p>
        </p:txBody>
      </p:sp>
      <p:grpSp>
        <p:nvGrpSpPr>
          <p:cNvPr id="6" name="Group 5"/>
          <p:cNvGrpSpPr/>
          <p:nvPr/>
        </p:nvGrpSpPr>
        <p:grpSpPr>
          <a:xfrm>
            <a:off x="7447280" y="675597"/>
            <a:ext cx="4658995" cy="2601045"/>
            <a:chOff x="7533005" y="965199"/>
            <a:chExt cx="4658995" cy="2601045"/>
          </a:xfrm>
        </p:grpSpPr>
        <p:pic>
          <p:nvPicPr>
            <p:cNvPr id="4" name="Picture 3"/>
            <p:cNvPicPr>
              <a:picLocks noChangeAspect="1"/>
            </p:cNvPicPr>
            <p:nvPr/>
          </p:nvPicPr>
          <p:blipFill>
            <a:blip r:embed="rId2"/>
            <a:stretch>
              <a:fillRect/>
            </a:stretch>
          </p:blipFill>
          <p:spPr>
            <a:xfrm>
              <a:off x="7533005" y="965199"/>
              <a:ext cx="4658995" cy="2095149"/>
            </a:xfrm>
            <a:prstGeom prst="rect">
              <a:avLst/>
            </a:prstGeom>
          </p:spPr>
        </p:pic>
        <p:pic>
          <p:nvPicPr>
            <p:cNvPr id="5" name="Picture 4"/>
            <p:cNvPicPr>
              <a:picLocks noChangeAspect="1"/>
            </p:cNvPicPr>
            <p:nvPr/>
          </p:nvPicPr>
          <p:blipFill>
            <a:blip r:embed="rId3"/>
            <a:stretch>
              <a:fillRect/>
            </a:stretch>
          </p:blipFill>
          <p:spPr>
            <a:xfrm>
              <a:off x="7533005" y="2987040"/>
              <a:ext cx="4658995" cy="579204"/>
            </a:xfrm>
            <a:prstGeom prst="rect">
              <a:avLst/>
            </a:prstGeom>
          </p:spPr>
        </p:pic>
      </p:grpSp>
      <p:pic>
        <p:nvPicPr>
          <p:cNvPr id="7" name="Picture 6"/>
          <p:cNvPicPr>
            <a:picLocks noChangeAspect="1"/>
          </p:cNvPicPr>
          <p:nvPr/>
        </p:nvPicPr>
        <p:blipFill>
          <a:blip r:embed="rId4"/>
          <a:stretch>
            <a:fillRect/>
          </a:stretch>
        </p:blipFill>
        <p:spPr>
          <a:xfrm>
            <a:off x="3637352" y="3514725"/>
            <a:ext cx="2484310" cy="3343275"/>
          </a:xfrm>
          <a:prstGeom prst="rect">
            <a:avLst/>
          </a:prstGeom>
        </p:spPr>
      </p:pic>
      <p:pic>
        <p:nvPicPr>
          <p:cNvPr id="8" name="Picture 7"/>
          <p:cNvPicPr>
            <a:picLocks noChangeAspect="1"/>
          </p:cNvPicPr>
          <p:nvPr/>
        </p:nvPicPr>
        <p:blipFill>
          <a:blip r:embed="rId5"/>
          <a:stretch>
            <a:fillRect/>
          </a:stretch>
        </p:blipFill>
        <p:spPr>
          <a:xfrm>
            <a:off x="6772275" y="3493816"/>
            <a:ext cx="2190750" cy="3364185"/>
          </a:xfrm>
          <a:prstGeom prst="rect">
            <a:avLst/>
          </a:prstGeom>
        </p:spPr>
      </p:pic>
      <p:pic>
        <p:nvPicPr>
          <p:cNvPr id="9" name="Picture 8"/>
          <p:cNvPicPr>
            <a:picLocks noChangeAspect="1"/>
          </p:cNvPicPr>
          <p:nvPr/>
        </p:nvPicPr>
        <p:blipFill>
          <a:blip r:embed="rId6"/>
          <a:stretch>
            <a:fillRect/>
          </a:stretch>
        </p:blipFill>
        <p:spPr>
          <a:xfrm>
            <a:off x="9620527" y="3514725"/>
            <a:ext cx="2385735" cy="3343275"/>
          </a:xfrm>
          <a:prstGeom prst="rect">
            <a:avLst/>
          </a:prstGeom>
        </p:spPr>
      </p:pic>
      <p:pic>
        <p:nvPicPr>
          <p:cNvPr id="10" name="Picture 9"/>
          <p:cNvPicPr>
            <a:picLocks noChangeAspect="1"/>
          </p:cNvPicPr>
          <p:nvPr/>
        </p:nvPicPr>
        <p:blipFill>
          <a:blip r:embed="rId7"/>
          <a:stretch>
            <a:fillRect/>
          </a:stretch>
        </p:blipFill>
        <p:spPr>
          <a:xfrm>
            <a:off x="271462" y="3514725"/>
            <a:ext cx="2442991" cy="3267074"/>
          </a:xfrm>
          <a:prstGeom prst="rect">
            <a:avLst/>
          </a:prstGeom>
        </p:spPr>
      </p:pic>
      <p:sp>
        <p:nvSpPr>
          <p:cNvPr id="11" name="TextBox 10"/>
          <p:cNvSpPr txBox="1"/>
          <p:nvPr/>
        </p:nvSpPr>
        <p:spPr>
          <a:xfrm rot="18166207">
            <a:off x="148840" y="4532399"/>
            <a:ext cx="2775119" cy="1015663"/>
          </a:xfrm>
          <a:prstGeom prst="rect">
            <a:avLst/>
          </a:prstGeom>
          <a:noFill/>
        </p:spPr>
        <p:txBody>
          <a:bodyPr wrap="none" rtlCol="0">
            <a:spAutoFit/>
          </a:bodyPr>
          <a:lstStyle/>
          <a:p>
            <a:r>
              <a:rPr lang="en-US" sz="6000" b="1" dirty="0" smtClean="0">
                <a:solidFill>
                  <a:srgbClr val="7030A0"/>
                </a:solidFill>
              </a:rPr>
              <a:t>ALL TBD</a:t>
            </a:r>
            <a:endParaRPr lang="en-US" sz="6000" b="1" dirty="0">
              <a:solidFill>
                <a:srgbClr val="7030A0"/>
              </a:solidFill>
            </a:endParaRPr>
          </a:p>
        </p:txBody>
      </p:sp>
    </p:spTree>
    <p:extLst>
      <p:ext uri="{BB962C8B-B14F-4D97-AF65-F5344CB8AC3E}">
        <p14:creationId xmlns:p14="http://schemas.microsoft.com/office/powerpoint/2010/main" val="350229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724650" y="508575"/>
            <a:ext cx="5321356" cy="1310568"/>
          </a:xfrm>
          <a:prstGeom prst="rect">
            <a:avLst/>
          </a:prstGeom>
        </p:spPr>
      </p:pic>
      <p:sp>
        <p:nvSpPr>
          <p:cNvPr id="3" name="TextBox 2"/>
          <p:cNvSpPr txBox="1"/>
          <p:nvPr/>
        </p:nvSpPr>
        <p:spPr>
          <a:xfrm>
            <a:off x="0" y="-76200"/>
            <a:ext cx="8411277" cy="584775"/>
          </a:xfrm>
          <a:prstGeom prst="rect">
            <a:avLst/>
          </a:prstGeom>
          <a:noFill/>
        </p:spPr>
        <p:txBody>
          <a:bodyPr wrap="none" rtlCol="0">
            <a:spAutoFit/>
          </a:bodyPr>
          <a:lstStyle/>
          <a:p>
            <a:r>
              <a:rPr lang="en-US" sz="3200" b="1" dirty="0" smtClean="0">
                <a:solidFill>
                  <a:srgbClr val="7030A0"/>
                </a:solidFill>
                <a:latin typeface="Bahnschrift" panose="020B0502040204020203" pitchFamily="34" charset="0"/>
              </a:rPr>
              <a:t>First: Determine if they actually are interested</a:t>
            </a:r>
            <a:endParaRPr lang="en-US" sz="3200" b="1" dirty="0">
              <a:solidFill>
                <a:srgbClr val="7030A0"/>
              </a:solidFill>
              <a:latin typeface="Bahnschrift" panose="020B0502040204020203" pitchFamily="34" charset="0"/>
            </a:endParaRPr>
          </a:p>
        </p:txBody>
      </p:sp>
      <p:sp>
        <p:nvSpPr>
          <p:cNvPr id="4" name="TextBox 3"/>
          <p:cNvSpPr txBox="1"/>
          <p:nvPr/>
        </p:nvSpPr>
        <p:spPr>
          <a:xfrm>
            <a:off x="4177158" y="862517"/>
            <a:ext cx="2547492" cy="461665"/>
          </a:xfrm>
          <a:prstGeom prst="rect">
            <a:avLst/>
          </a:prstGeom>
          <a:noFill/>
        </p:spPr>
        <p:txBody>
          <a:bodyPr wrap="none" rtlCol="0">
            <a:spAutoFit/>
          </a:bodyPr>
          <a:lstStyle/>
          <a:p>
            <a:r>
              <a:rPr lang="en-US" sz="2400" b="1" dirty="0" smtClean="0">
                <a:solidFill>
                  <a:srgbClr val="7030A0"/>
                </a:solidFill>
                <a:latin typeface="Bahnschrift" panose="020B0502040204020203" pitchFamily="34" charset="0"/>
              </a:rPr>
              <a:t>23/27 were A or B</a:t>
            </a:r>
            <a:endParaRPr lang="en-US" sz="2400" b="1" dirty="0">
              <a:solidFill>
                <a:srgbClr val="7030A0"/>
              </a:solidFill>
              <a:latin typeface="Bahnschrift" panose="020B0502040204020203" pitchFamily="34" charset="0"/>
            </a:endParaRPr>
          </a:p>
        </p:txBody>
      </p:sp>
      <p:grpSp>
        <p:nvGrpSpPr>
          <p:cNvPr id="6" name="Group 5"/>
          <p:cNvGrpSpPr/>
          <p:nvPr/>
        </p:nvGrpSpPr>
        <p:grpSpPr>
          <a:xfrm>
            <a:off x="0" y="1826515"/>
            <a:ext cx="9001760" cy="5284523"/>
            <a:chOff x="0" y="200025"/>
            <a:chExt cx="9001760" cy="5284523"/>
          </a:xfrm>
        </p:grpSpPr>
        <p:sp>
          <p:nvSpPr>
            <p:cNvPr id="7" name="TextBox 6"/>
            <p:cNvSpPr txBox="1"/>
            <p:nvPr/>
          </p:nvSpPr>
          <p:spPr>
            <a:xfrm>
              <a:off x="0" y="200025"/>
              <a:ext cx="7651454" cy="584775"/>
            </a:xfrm>
            <a:prstGeom prst="rect">
              <a:avLst/>
            </a:prstGeom>
            <a:noFill/>
          </p:spPr>
          <p:txBody>
            <a:bodyPr wrap="none" rtlCol="0">
              <a:spAutoFit/>
            </a:bodyPr>
            <a:lstStyle/>
            <a:p>
              <a:r>
                <a:rPr lang="en-US" sz="3200" b="1" dirty="0" smtClean="0">
                  <a:solidFill>
                    <a:srgbClr val="7030A0"/>
                  </a:solidFill>
                  <a:latin typeface="Bahnschrift" panose="020B0502040204020203" pitchFamily="34" charset="0"/>
                </a:rPr>
                <a:t>Second: Let them know what we MUST do:</a:t>
              </a:r>
              <a:endParaRPr lang="en-US" sz="3200" b="1" dirty="0">
                <a:solidFill>
                  <a:srgbClr val="7030A0"/>
                </a:solidFill>
                <a:latin typeface="Bahnschrift" panose="020B0502040204020203" pitchFamily="34" charset="0"/>
              </a:endParaRPr>
            </a:p>
          </p:txBody>
        </p:sp>
        <p:sp>
          <p:nvSpPr>
            <p:cNvPr id="8" name="Rectangle 7"/>
            <p:cNvSpPr/>
            <p:nvPr/>
          </p:nvSpPr>
          <p:spPr>
            <a:xfrm>
              <a:off x="0" y="784800"/>
              <a:ext cx="9001760" cy="4699748"/>
            </a:xfrm>
            <a:prstGeom prst="rect">
              <a:avLst/>
            </a:prstGeom>
          </p:spPr>
          <p:txBody>
            <a:bodyPr wrap="square">
              <a:spAutoFit/>
            </a:bodyPr>
            <a:lstStyle/>
            <a:p>
              <a:r>
                <a:rPr lang="en-US" sz="2400" b="1" i="1" dirty="0" smtClean="0">
                  <a:solidFill>
                    <a:srgbClr val="0D0D0D"/>
                  </a:solidFill>
                  <a:effectLst/>
                  <a:highlight>
                    <a:srgbClr val="D3D3D3"/>
                  </a:highlight>
                  <a:latin typeface="Calibri" panose="020F0502020204030204" pitchFamily="34" charset="0"/>
                  <a:ea typeface="Calibri" panose="020F0502020204030204" pitchFamily="34" charset="0"/>
                  <a:cs typeface="Times New Roman" panose="02020603050405020304" pitchFamily="18" charset="0"/>
                </a:rPr>
                <a:t>Things we need to do in class</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2400" b="1" dirty="0" smtClean="0">
                  <a:solidFill>
                    <a:srgbClr val="0D0D0D"/>
                  </a:solidFill>
                  <a:effectLst/>
                  <a:highlight>
                    <a:srgbClr val="D3D3D3"/>
                  </a:highlight>
                  <a:latin typeface="Calibri" panose="020F05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2000" b="1" dirty="0" smtClean="0">
                  <a:solidFill>
                    <a:srgbClr val="0D0D0D"/>
                  </a:solidFill>
                  <a:effectLst/>
                  <a:highlight>
                    <a:srgbClr val="D3D3D3"/>
                  </a:highlight>
                  <a:latin typeface="Calibri" panose="020F0502020204030204" pitchFamily="34" charset="0"/>
                  <a:ea typeface="Calibri" panose="020F0502020204030204" pitchFamily="34" charset="0"/>
                  <a:cs typeface="Times New Roman" panose="02020603050405020304" pitchFamily="18" charset="0"/>
                </a:rPr>
                <a:t>“Intro to College” Lectures:</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b="1" dirty="0">
                  <a:solidFill>
                    <a:srgbClr val="0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Life at PSU (vs elsewhere) Clusters</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b="1" dirty="0">
                  <a:solidFill>
                    <a:srgbClr val="0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Roles of Higher Education in Society</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b="1" dirty="0">
                  <a:solidFill>
                    <a:srgbClr val="0D0D0D"/>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Disciplines and interdisciplinary thinking; The value of general education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b="1" dirty="0">
                  <a:solidFill>
                    <a:srgbClr val="0D0D0D"/>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Interdisciplinary thinking activity on “the lawn”</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b="1" dirty="0">
                  <a:solidFill>
                    <a:srgbClr val="70AD47"/>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2000" b="1" dirty="0" smtClean="0">
                  <a:solidFill>
                    <a:srgbClr val="002060"/>
                  </a:solidFill>
                  <a:effectLst/>
                  <a:highlight>
                    <a:srgbClr val="D3D3D3"/>
                  </a:highlight>
                  <a:latin typeface="Calibri" panose="020F0502020204030204" pitchFamily="34" charset="0"/>
                  <a:ea typeface="Calibri" panose="020F0502020204030204" pitchFamily="34" charset="0"/>
                  <a:cs typeface="Times New Roman" panose="02020603050405020304" pitchFamily="18" charset="0"/>
                </a:rPr>
                <a:t>Inequality Lectures:</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Uneven Development: the root of inequality: Bridgeport to Bangkok</a:t>
              </a:r>
            </a:p>
            <a:p>
              <a:r>
                <a:rPr lang="en-US"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Development </a:t>
              </a:r>
              <a:r>
                <a:rPr lang="en-US" b="1" dirty="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Reimagined: happiness, quality of life</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b="1" dirty="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Utopias in our backyard: NE Intentional Communities and the “Back to the Land” movement</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b="1" dirty="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Utopia: No place, Good Place</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b="1" dirty="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Privatization and Public Spaces</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800" b="1"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b="1" dirty="0">
                  <a:solidFill>
                    <a:srgbClr val="C45911"/>
                  </a:solidFill>
                  <a:latin typeface="Calibri" panose="020F05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37947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76200"/>
            <a:ext cx="5835252" cy="584775"/>
          </a:xfrm>
          <a:prstGeom prst="rect">
            <a:avLst/>
          </a:prstGeom>
          <a:noFill/>
        </p:spPr>
        <p:txBody>
          <a:bodyPr wrap="none" rtlCol="0">
            <a:spAutoFit/>
          </a:bodyPr>
          <a:lstStyle/>
          <a:p>
            <a:r>
              <a:rPr lang="en-US" sz="3200" b="1" dirty="0" smtClean="0">
                <a:solidFill>
                  <a:srgbClr val="7030A0"/>
                </a:solidFill>
                <a:latin typeface="Bahnschrift" panose="020B0502040204020203" pitchFamily="34" charset="0"/>
              </a:rPr>
              <a:t>Third: Brainstorm other options</a:t>
            </a:r>
            <a:endParaRPr lang="en-US" sz="3200" b="1" dirty="0">
              <a:solidFill>
                <a:srgbClr val="7030A0"/>
              </a:solidFill>
              <a:latin typeface="Bahnschrift" panose="020B0502040204020203" pitchFamily="34" charset="0"/>
            </a:endParaRPr>
          </a:p>
        </p:txBody>
      </p:sp>
      <p:sp>
        <p:nvSpPr>
          <p:cNvPr id="6" name="Rectangle 5"/>
          <p:cNvSpPr/>
          <p:nvPr/>
        </p:nvSpPr>
        <p:spPr>
          <a:xfrm>
            <a:off x="5981065" y="132050"/>
            <a:ext cx="6096000" cy="4616648"/>
          </a:xfrm>
          <a:prstGeom prst="rect">
            <a:avLst/>
          </a:prstGeom>
        </p:spPr>
        <p:txBody>
          <a:bodyPr>
            <a:spAutoFit/>
          </a:bodyPr>
          <a:lstStyle/>
          <a:p>
            <a:pPr algn="r"/>
            <a:r>
              <a:rPr lang="en-US" sz="2400" b="1" i="1" dirty="0" smtClean="0">
                <a:solidFill>
                  <a:srgbClr val="C4591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Things we can choose to do in class:</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C45911"/>
                </a:solidFill>
                <a:latin typeface="Calibri" panose="020F0502020204030204" pitchFamily="34" charset="0"/>
                <a:ea typeface="Calibri" panose="020F0502020204030204" pitchFamily="34" charset="0"/>
                <a:cs typeface="Times New Roman" panose="02020603050405020304" pitchFamily="18" charset="0"/>
              </a:rPr>
              <a:t>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C4591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Film:</a:t>
            </a:r>
            <a:r>
              <a:rPr lang="en-US" dirty="0" smtClean="0">
                <a:solidFill>
                  <a:srgbClr val="C4591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 </a:t>
            </a:r>
            <a:r>
              <a:rPr lang="en-US" b="1" dirty="0" smtClean="0">
                <a:solidFill>
                  <a:srgbClr val="C4591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The Take</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C4591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Film: The Coconut Revolution</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C4591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Film: </a:t>
            </a:r>
            <a:r>
              <a:rPr lang="en-US" b="1" dirty="0" err="1" smtClean="0">
                <a:solidFill>
                  <a:srgbClr val="C4591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Idiocracy</a:t>
            </a:r>
            <a:endParaRPr lang="en-US" b="1" dirty="0" smtClean="0">
              <a:solidFill>
                <a:srgbClr val="C45911"/>
              </a:solidFill>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C4591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Film: The Greatest Good: National Forests</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C4591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Activity: Music time!</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Activity: Go on a walk</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Activity: Read </a:t>
            </a:r>
            <a:r>
              <a:rPr lang="en-US" b="1" i="1" dirty="0" err="1" smtClean="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Ecotopia</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Activity: Read </a:t>
            </a:r>
            <a:r>
              <a:rPr lang="en-US" b="1" i="1" dirty="0" smtClean="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Looking Backward</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Activity: Sit outside</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Activity: Campus picture quest</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Activity: Work in the library</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Activity: Organize your lives/schedule</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r"/>
            <a:r>
              <a:rPr lang="en-US" b="1" dirty="0" smtClean="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Activity: Work on homework/study for other classes</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p:cNvSpPr txBox="1"/>
          <p:nvPr/>
        </p:nvSpPr>
        <p:spPr>
          <a:xfrm>
            <a:off x="72907" y="2714625"/>
            <a:ext cx="8539517" cy="584775"/>
          </a:xfrm>
          <a:prstGeom prst="rect">
            <a:avLst/>
          </a:prstGeom>
          <a:noFill/>
        </p:spPr>
        <p:txBody>
          <a:bodyPr wrap="none" rtlCol="0">
            <a:spAutoFit/>
          </a:bodyPr>
          <a:lstStyle/>
          <a:p>
            <a:r>
              <a:rPr lang="en-US" sz="3200" b="1" dirty="0" smtClean="0">
                <a:solidFill>
                  <a:srgbClr val="7030A0"/>
                </a:solidFill>
                <a:latin typeface="Bahnschrift" panose="020B0502040204020203" pitchFamily="34" charset="0"/>
              </a:rPr>
              <a:t>Fourth: come up with democratic mechanism…</a:t>
            </a:r>
            <a:endParaRPr lang="en-US" sz="3200" b="1" dirty="0">
              <a:solidFill>
                <a:srgbClr val="7030A0"/>
              </a:solidFill>
              <a:latin typeface="Bahnschrift" panose="020B0502040204020203" pitchFamily="34" charset="0"/>
            </a:endParaRPr>
          </a:p>
        </p:txBody>
      </p:sp>
    </p:spTree>
    <p:extLst>
      <p:ext uri="{BB962C8B-B14F-4D97-AF65-F5344CB8AC3E}">
        <p14:creationId xmlns:p14="http://schemas.microsoft.com/office/powerpoint/2010/main" val="345261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1840" y="2079675"/>
            <a:ext cx="11145520" cy="4678204"/>
          </a:xfrm>
          <a:prstGeom prst="rect">
            <a:avLst/>
          </a:prstGeom>
        </p:spPr>
        <p:txBody>
          <a:bodyPr wrap="square">
            <a:spAutoFit/>
          </a:bodyPr>
          <a:lstStyle/>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A</a:t>
            </a:r>
            <a:r>
              <a:rPr lang="en-US" sz="2800" b="1" dirty="0" smtClean="0">
                <a:solidFill>
                  <a:srgbClr val="0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Life at PSU (vs elsewhere): funding, finance, Clusters</a:t>
            </a:r>
          </a:p>
          <a:p>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B</a:t>
            </a:r>
            <a:r>
              <a:rPr lang="en-US" sz="2800" b="1" dirty="0" smtClean="0">
                <a:solidFill>
                  <a:srgbClr val="0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Roles of Higher Education in Society: how universities work, NCAA</a:t>
            </a:r>
          </a:p>
          <a:p>
            <a:endParaRPr lang="en-US" sz="2800" b="1" dirty="0" smtClean="0">
              <a:solidFill>
                <a:srgbClr val="0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C</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Utopia: No place, Good Place: Imagining perfect or better worlds</a:t>
            </a:r>
          </a:p>
          <a:p>
            <a:endParaRPr lang="en-US" sz="2800" b="1" dirty="0" smtClean="0">
              <a:solidFill>
                <a:srgbClr val="0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D</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Uneven Development: the root of inequality: Bridgeport to Bangkok</a:t>
            </a:r>
          </a:p>
          <a:p>
            <a:endParaRPr lang="en-US" sz="2800" b="1" dirty="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r>
              <a:rPr lang="en-US" sz="2800" b="1" dirty="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E</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It doesn’t really matter to me</a:t>
            </a:r>
          </a:p>
          <a:p>
            <a:endPar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605999" y="104894"/>
            <a:ext cx="11291361" cy="1384995"/>
          </a:xfrm>
          <a:prstGeom prst="rect">
            <a:avLst/>
          </a:prstGeom>
        </p:spPr>
        <p:txBody>
          <a:bodyPr wrap="none">
            <a:spAutoFit/>
          </a:bodyPr>
          <a:lstStyle/>
          <a:p>
            <a:r>
              <a:rPr lang="en-US" sz="2800" b="1" dirty="0">
                <a:solidFill>
                  <a:srgbClr val="C00000"/>
                </a:solidFill>
                <a:effectLst>
                  <a:outerShdw blurRad="38100" dist="38100" dir="2700000" algn="tl">
                    <a:srgbClr val="000000">
                      <a:alpha val="43137"/>
                    </a:srgbClr>
                  </a:outerShdw>
                </a:effectLst>
              </a:rPr>
              <a:t>You will receive two small pieces of paper. </a:t>
            </a:r>
          </a:p>
          <a:p>
            <a:r>
              <a:rPr lang="en-US" sz="2800" b="1" dirty="0">
                <a:solidFill>
                  <a:srgbClr val="C00000"/>
                </a:solidFill>
                <a:effectLst>
                  <a:outerShdw blurRad="38100" dist="38100" dir="2700000" algn="tl">
                    <a:srgbClr val="000000">
                      <a:alpha val="43137"/>
                    </a:srgbClr>
                  </a:outerShdw>
                </a:effectLst>
              </a:rPr>
              <a:t>On </a:t>
            </a:r>
            <a:r>
              <a:rPr lang="en-US" sz="2800" b="1" dirty="0" smtClean="0">
                <a:solidFill>
                  <a:srgbClr val="C00000"/>
                </a:solidFill>
                <a:effectLst>
                  <a:outerShdw blurRad="38100" dist="38100" dir="2700000" algn="tl">
                    <a:srgbClr val="000000">
                      <a:alpha val="43137"/>
                    </a:srgbClr>
                  </a:outerShdw>
                </a:effectLst>
              </a:rPr>
              <a:t>the green one, </a:t>
            </a:r>
            <a:r>
              <a:rPr lang="en-US" sz="2800" b="1" dirty="0">
                <a:solidFill>
                  <a:srgbClr val="C00000"/>
                </a:solidFill>
                <a:effectLst>
                  <a:outerShdw blurRad="38100" dist="38100" dir="2700000" algn="tl">
                    <a:srgbClr val="000000">
                      <a:alpha val="43137"/>
                    </a:srgbClr>
                  </a:outerShdw>
                </a:effectLst>
              </a:rPr>
              <a:t>write </a:t>
            </a:r>
            <a:r>
              <a:rPr lang="en-US" sz="2800" b="1" i="1" dirty="0">
                <a:solidFill>
                  <a:srgbClr val="C00000"/>
                </a:solidFill>
                <a:effectLst>
                  <a:outerShdw blurRad="38100" dist="38100" dir="2700000" algn="tl">
                    <a:srgbClr val="000000">
                      <a:alpha val="43137"/>
                    </a:srgbClr>
                  </a:outerShdw>
                </a:effectLst>
              </a:rPr>
              <a:t>only</a:t>
            </a:r>
            <a:r>
              <a:rPr lang="en-US" sz="2800" b="1" dirty="0">
                <a:solidFill>
                  <a:srgbClr val="C00000"/>
                </a:solidFill>
                <a:effectLst>
                  <a:outerShdw blurRad="38100" dist="38100" dir="2700000" algn="tl">
                    <a:srgbClr val="000000">
                      <a:alpha val="43137"/>
                    </a:srgbClr>
                  </a:outerShdw>
                </a:effectLst>
              </a:rPr>
              <a:t> your letter choice for today’s discussion.</a:t>
            </a:r>
          </a:p>
          <a:p>
            <a:r>
              <a:rPr lang="en-US" sz="2800" b="1" dirty="0">
                <a:solidFill>
                  <a:srgbClr val="C00000"/>
                </a:solidFill>
                <a:effectLst>
                  <a:outerShdw blurRad="38100" dist="38100" dir="2700000" algn="tl">
                    <a:srgbClr val="000000">
                      <a:alpha val="43137"/>
                    </a:srgbClr>
                  </a:outerShdw>
                </a:effectLst>
              </a:rPr>
              <a:t>On the </a:t>
            </a:r>
            <a:r>
              <a:rPr lang="en-US" sz="2800" b="1" dirty="0" smtClean="0">
                <a:solidFill>
                  <a:srgbClr val="C00000"/>
                </a:solidFill>
                <a:effectLst>
                  <a:outerShdw blurRad="38100" dist="38100" dir="2700000" algn="tl">
                    <a:srgbClr val="000000">
                      <a:alpha val="43137"/>
                    </a:srgbClr>
                  </a:outerShdw>
                </a:effectLst>
              </a:rPr>
              <a:t>yellow one, </a:t>
            </a:r>
            <a:r>
              <a:rPr lang="en-US" sz="2800" b="1" i="1" dirty="0">
                <a:solidFill>
                  <a:srgbClr val="C00000"/>
                </a:solidFill>
                <a:effectLst>
                  <a:outerShdw blurRad="38100" dist="38100" dir="2700000" algn="tl">
                    <a:srgbClr val="000000">
                      <a:alpha val="43137"/>
                    </a:srgbClr>
                  </a:outerShdw>
                </a:effectLst>
              </a:rPr>
              <a:t>clearly</a:t>
            </a:r>
            <a:r>
              <a:rPr lang="en-US" sz="2800" b="1" dirty="0">
                <a:solidFill>
                  <a:srgbClr val="C00000"/>
                </a:solidFill>
                <a:effectLst>
                  <a:outerShdw blurRad="38100" dist="38100" dir="2700000" algn="tl">
                    <a:srgbClr val="000000">
                      <a:alpha val="43137"/>
                    </a:srgbClr>
                  </a:outerShdw>
                </a:effectLst>
              </a:rPr>
              <a:t> write your first and last name, and today’s </a:t>
            </a:r>
            <a:r>
              <a:rPr lang="en-US" sz="2800" b="1" dirty="0" smtClean="0">
                <a:solidFill>
                  <a:srgbClr val="C00000"/>
                </a:solidFill>
                <a:effectLst>
                  <a:outerShdw blurRad="38100" dist="38100" dir="2700000" algn="tl">
                    <a:srgbClr val="000000">
                      <a:alpha val="43137"/>
                    </a:srgbClr>
                  </a:outerShdw>
                </a:effectLst>
              </a:rPr>
              <a:t>date.</a:t>
            </a:r>
            <a:endParaRPr lang="en-US" sz="2800" b="1" dirty="0">
              <a:solidFill>
                <a:srgbClr val="C00000"/>
              </a:solidFill>
              <a:effectLst>
                <a:outerShdw blurRad="38100" dist="38100" dir="2700000" algn="tl">
                  <a:srgbClr val="000000">
                    <a:alpha val="43137"/>
                  </a:srgbClr>
                </a:outerShdw>
              </a:effectLst>
              <a:highlight>
                <a:srgbClr val="D3D3D3"/>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p:cNvSpPr txBox="1"/>
          <p:nvPr/>
        </p:nvSpPr>
        <p:spPr>
          <a:xfrm>
            <a:off x="8077200" y="5814010"/>
            <a:ext cx="3691332" cy="461665"/>
          </a:xfrm>
          <a:prstGeom prst="rect">
            <a:avLst/>
          </a:prstGeom>
          <a:noFill/>
        </p:spPr>
        <p:txBody>
          <a:bodyPr wrap="none" rtlCol="0">
            <a:spAutoFit/>
          </a:bodyPr>
          <a:lstStyle/>
          <a:p>
            <a:r>
              <a:rPr lang="en-US" sz="2400" b="1" dirty="0" smtClean="0">
                <a:solidFill>
                  <a:schemeClr val="bg1"/>
                </a:solidFill>
              </a:rPr>
              <a:t>Tuesday September 3, 2019</a:t>
            </a:r>
            <a:endParaRPr lang="en-US" sz="2400" b="1" dirty="0">
              <a:solidFill>
                <a:schemeClr val="bg1"/>
              </a:solidFill>
            </a:endParaRPr>
          </a:p>
        </p:txBody>
      </p:sp>
      <p:sp>
        <p:nvSpPr>
          <p:cNvPr id="6" name="Rounded Rectangle 5"/>
          <p:cNvSpPr/>
          <p:nvPr/>
        </p:nvSpPr>
        <p:spPr>
          <a:xfrm>
            <a:off x="387096" y="1892808"/>
            <a:ext cx="11494008" cy="868680"/>
          </a:xfrm>
          <a:prstGeom prst="roundRect">
            <a:avLst/>
          </a:prstGeom>
          <a:noFill/>
          <a:ln w="762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09365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2336" y="1686483"/>
            <a:ext cx="11495024" cy="4678204"/>
          </a:xfrm>
          <a:prstGeom prst="rect">
            <a:avLst/>
          </a:prstGeom>
        </p:spPr>
        <p:txBody>
          <a:bodyPr wrap="square">
            <a:spAutoFit/>
          </a:bodyPr>
          <a:lstStyle/>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A</a:t>
            </a:r>
            <a:r>
              <a:rPr lang="en-US" sz="2800" b="1" dirty="0">
                <a:solidFill>
                  <a:srgbClr val="0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Roles of Higher Education in Society: how universities work, </a:t>
            </a:r>
            <a:r>
              <a:rPr lang="en-US" sz="2800" b="1" dirty="0" smtClean="0">
                <a:solidFill>
                  <a:srgbClr val="0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NCAA</a:t>
            </a:r>
          </a:p>
          <a:p>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B</a:t>
            </a:r>
            <a:r>
              <a:rPr lang="en-US" sz="2800" b="1" dirty="0" smtClean="0">
                <a:solidFill>
                  <a:srgbClr val="0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Utopia</a:t>
            </a:r>
            <a:r>
              <a:rPr lang="en-US" sz="2800" b="1" dirty="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No place, Good Place: Imagining perfect or better </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worlds</a:t>
            </a:r>
            <a:endParaRPr lang="en-US" sz="2800" b="1" dirty="0" smtClean="0">
              <a:solidFill>
                <a:srgbClr val="0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endPar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C</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Independently work on RA2 ‘In Praise of Impractical Movements’ in class</a:t>
            </a:r>
          </a:p>
          <a:p>
            <a:endPar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D</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Uneven Development: the root of inequality: Bridgeport to Bangkok</a:t>
            </a:r>
            <a:endParaRPr lang="en-US" sz="2800" b="1" dirty="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endPar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E</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It doesn’t really matter to me</a:t>
            </a:r>
          </a:p>
          <a:p>
            <a:endPar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605999" y="104894"/>
            <a:ext cx="11291361" cy="1384995"/>
          </a:xfrm>
          <a:prstGeom prst="rect">
            <a:avLst/>
          </a:prstGeom>
        </p:spPr>
        <p:txBody>
          <a:bodyPr wrap="none">
            <a:spAutoFit/>
          </a:bodyPr>
          <a:lstStyle/>
          <a:p>
            <a:r>
              <a:rPr lang="en-US" sz="2800" b="1" dirty="0">
                <a:solidFill>
                  <a:srgbClr val="C00000"/>
                </a:solidFill>
                <a:effectLst>
                  <a:outerShdw blurRad="38100" dist="38100" dir="2700000" algn="tl">
                    <a:srgbClr val="000000">
                      <a:alpha val="43137"/>
                    </a:srgbClr>
                  </a:outerShdw>
                </a:effectLst>
              </a:rPr>
              <a:t>You will receive two small pieces of paper. </a:t>
            </a:r>
          </a:p>
          <a:p>
            <a:r>
              <a:rPr lang="en-US" sz="2800" b="1" dirty="0">
                <a:solidFill>
                  <a:srgbClr val="C00000"/>
                </a:solidFill>
                <a:effectLst>
                  <a:outerShdw blurRad="38100" dist="38100" dir="2700000" algn="tl">
                    <a:srgbClr val="000000">
                      <a:alpha val="43137"/>
                    </a:srgbClr>
                  </a:outerShdw>
                </a:effectLst>
              </a:rPr>
              <a:t>On </a:t>
            </a:r>
            <a:r>
              <a:rPr lang="en-US" sz="2800" b="1" dirty="0" smtClean="0">
                <a:solidFill>
                  <a:srgbClr val="C00000"/>
                </a:solidFill>
                <a:effectLst>
                  <a:outerShdw blurRad="38100" dist="38100" dir="2700000" algn="tl">
                    <a:srgbClr val="000000">
                      <a:alpha val="43137"/>
                    </a:srgbClr>
                  </a:outerShdw>
                </a:effectLst>
              </a:rPr>
              <a:t>the green one, </a:t>
            </a:r>
            <a:r>
              <a:rPr lang="en-US" sz="2800" b="1" dirty="0">
                <a:solidFill>
                  <a:srgbClr val="C00000"/>
                </a:solidFill>
                <a:effectLst>
                  <a:outerShdw blurRad="38100" dist="38100" dir="2700000" algn="tl">
                    <a:srgbClr val="000000">
                      <a:alpha val="43137"/>
                    </a:srgbClr>
                  </a:outerShdw>
                </a:effectLst>
              </a:rPr>
              <a:t>write </a:t>
            </a:r>
            <a:r>
              <a:rPr lang="en-US" sz="2800" b="1" i="1" dirty="0">
                <a:solidFill>
                  <a:srgbClr val="C00000"/>
                </a:solidFill>
                <a:effectLst>
                  <a:outerShdw blurRad="38100" dist="38100" dir="2700000" algn="tl">
                    <a:srgbClr val="000000">
                      <a:alpha val="43137"/>
                    </a:srgbClr>
                  </a:outerShdw>
                </a:effectLst>
              </a:rPr>
              <a:t>only</a:t>
            </a:r>
            <a:r>
              <a:rPr lang="en-US" sz="2800" b="1" dirty="0">
                <a:solidFill>
                  <a:srgbClr val="C00000"/>
                </a:solidFill>
                <a:effectLst>
                  <a:outerShdw blurRad="38100" dist="38100" dir="2700000" algn="tl">
                    <a:srgbClr val="000000">
                      <a:alpha val="43137"/>
                    </a:srgbClr>
                  </a:outerShdw>
                </a:effectLst>
              </a:rPr>
              <a:t> your letter choice for today’s discussion.</a:t>
            </a:r>
          </a:p>
          <a:p>
            <a:r>
              <a:rPr lang="en-US" sz="2800" b="1" dirty="0">
                <a:solidFill>
                  <a:srgbClr val="C00000"/>
                </a:solidFill>
                <a:effectLst>
                  <a:outerShdw blurRad="38100" dist="38100" dir="2700000" algn="tl">
                    <a:srgbClr val="000000">
                      <a:alpha val="43137"/>
                    </a:srgbClr>
                  </a:outerShdw>
                </a:effectLst>
              </a:rPr>
              <a:t>On the </a:t>
            </a:r>
            <a:r>
              <a:rPr lang="en-US" sz="2800" b="1" dirty="0" smtClean="0">
                <a:solidFill>
                  <a:srgbClr val="C00000"/>
                </a:solidFill>
                <a:effectLst>
                  <a:outerShdw blurRad="38100" dist="38100" dir="2700000" algn="tl">
                    <a:srgbClr val="000000">
                      <a:alpha val="43137"/>
                    </a:srgbClr>
                  </a:outerShdw>
                </a:effectLst>
              </a:rPr>
              <a:t>yellow one, </a:t>
            </a:r>
            <a:r>
              <a:rPr lang="en-US" sz="2800" b="1" i="1" dirty="0">
                <a:solidFill>
                  <a:srgbClr val="C00000"/>
                </a:solidFill>
                <a:effectLst>
                  <a:outerShdw blurRad="38100" dist="38100" dir="2700000" algn="tl">
                    <a:srgbClr val="000000">
                      <a:alpha val="43137"/>
                    </a:srgbClr>
                  </a:outerShdw>
                </a:effectLst>
              </a:rPr>
              <a:t>clearly</a:t>
            </a:r>
            <a:r>
              <a:rPr lang="en-US" sz="2800" b="1" dirty="0">
                <a:solidFill>
                  <a:srgbClr val="C00000"/>
                </a:solidFill>
                <a:effectLst>
                  <a:outerShdw blurRad="38100" dist="38100" dir="2700000" algn="tl">
                    <a:srgbClr val="000000">
                      <a:alpha val="43137"/>
                    </a:srgbClr>
                  </a:outerShdw>
                </a:effectLst>
              </a:rPr>
              <a:t> write your first and last name, and today’s </a:t>
            </a:r>
            <a:r>
              <a:rPr lang="en-US" sz="2800" b="1" dirty="0" smtClean="0">
                <a:solidFill>
                  <a:srgbClr val="C00000"/>
                </a:solidFill>
                <a:effectLst>
                  <a:outerShdw blurRad="38100" dist="38100" dir="2700000" algn="tl">
                    <a:srgbClr val="000000">
                      <a:alpha val="43137"/>
                    </a:srgbClr>
                  </a:outerShdw>
                </a:effectLst>
              </a:rPr>
              <a:t>date.</a:t>
            </a:r>
            <a:endParaRPr lang="en-US" sz="2800" b="1" dirty="0">
              <a:solidFill>
                <a:srgbClr val="C00000"/>
              </a:solidFill>
              <a:effectLst>
                <a:outerShdw blurRad="38100" dist="38100" dir="2700000" algn="tl">
                  <a:srgbClr val="000000">
                    <a:alpha val="43137"/>
                  </a:srgbClr>
                </a:outerShdw>
              </a:effectLst>
              <a:highlight>
                <a:srgbClr val="D3D3D3"/>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p:cNvSpPr txBox="1"/>
          <p:nvPr/>
        </p:nvSpPr>
        <p:spPr>
          <a:xfrm>
            <a:off x="8077200" y="5814010"/>
            <a:ext cx="3821944" cy="461665"/>
          </a:xfrm>
          <a:prstGeom prst="rect">
            <a:avLst/>
          </a:prstGeom>
          <a:noFill/>
        </p:spPr>
        <p:txBody>
          <a:bodyPr wrap="none" rtlCol="0">
            <a:spAutoFit/>
          </a:bodyPr>
          <a:lstStyle/>
          <a:p>
            <a:r>
              <a:rPr lang="en-US" sz="2400" b="1" dirty="0" smtClean="0">
                <a:solidFill>
                  <a:schemeClr val="bg1"/>
                </a:solidFill>
              </a:rPr>
              <a:t>Thursday September 5, 2019</a:t>
            </a:r>
            <a:endParaRPr lang="en-US" sz="2400" b="1" dirty="0">
              <a:solidFill>
                <a:schemeClr val="bg1"/>
              </a:solidFill>
            </a:endParaRPr>
          </a:p>
        </p:txBody>
      </p:sp>
      <p:sp>
        <p:nvSpPr>
          <p:cNvPr id="3" name="Rounded Rectangle 2"/>
          <p:cNvSpPr/>
          <p:nvPr/>
        </p:nvSpPr>
        <p:spPr>
          <a:xfrm>
            <a:off x="320040" y="3200400"/>
            <a:ext cx="11494008" cy="868680"/>
          </a:xfrm>
          <a:prstGeom prst="roundRect">
            <a:avLst/>
          </a:prstGeom>
          <a:noFill/>
          <a:ln w="762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47499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77200" y="5814010"/>
            <a:ext cx="3846822" cy="461665"/>
          </a:xfrm>
          <a:prstGeom prst="rect">
            <a:avLst/>
          </a:prstGeom>
          <a:noFill/>
        </p:spPr>
        <p:txBody>
          <a:bodyPr wrap="none" rtlCol="0">
            <a:spAutoFit/>
          </a:bodyPr>
          <a:lstStyle/>
          <a:p>
            <a:r>
              <a:rPr lang="en-US" sz="2400" b="1" dirty="0" smtClean="0">
                <a:solidFill>
                  <a:schemeClr val="bg1"/>
                </a:solidFill>
              </a:rPr>
              <a:t>Tuesday September 10, 2019</a:t>
            </a:r>
            <a:endParaRPr lang="en-US" sz="2400" b="1" dirty="0">
              <a:solidFill>
                <a:schemeClr val="bg1"/>
              </a:solidFill>
            </a:endParaRPr>
          </a:p>
        </p:txBody>
      </p:sp>
      <p:sp>
        <p:nvSpPr>
          <p:cNvPr id="3" name="Rectangle 2"/>
          <p:cNvSpPr/>
          <p:nvPr/>
        </p:nvSpPr>
        <p:spPr>
          <a:xfrm>
            <a:off x="605999" y="104894"/>
            <a:ext cx="11291361" cy="1384995"/>
          </a:xfrm>
          <a:prstGeom prst="rect">
            <a:avLst/>
          </a:prstGeom>
        </p:spPr>
        <p:txBody>
          <a:bodyPr wrap="none">
            <a:spAutoFit/>
          </a:bodyPr>
          <a:lstStyle/>
          <a:p>
            <a:r>
              <a:rPr lang="en-US" sz="2800" b="1" dirty="0">
                <a:solidFill>
                  <a:srgbClr val="C00000"/>
                </a:solidFill>
                <a:effectLst>
                  <a:outerShdw blurRad="38100" dist="38100" dir="2700000" algn="tl">
                    <a:srgbClr val="000000">
                      <a:alpha val="43137"/>
                    </a:srgbClr>
                  </a:outerShdw>
                </a:effectLst>
              </a:rPr>
              <a:t>You will receive two small pieces of paper. </a:t>
            </a:r>
          </a:p>
          <a:p>
            <a:r>
              <a:rPr lang="en-US" sz="2800" b="1" dirty="0">
                <a:solidFill>
                  <a:srgbClr val="C00000"/>
                </a:solidFill>
                <a:effectLst>
                  <a:outerShdw blurRad="38100" dist="38100" dir="2700000" algn="tl">
                    <a:srgbClr val="000000">
                      <a:alpha val="43137"/>
                    </a:srgbClr>
                  </a:outerShdw>
                </a:effectLst>
              </a:rPr>
              <a:t>On </a:t>
            </a:r>
            <a:r>
              <a:rPr lang="en-US" sz="2800" b="1" dirty="0" smtClean="0">
                <a:solidFill>
                  <a:srgbClr val="C00000"/>
                </a:solidFill>
                <a:effectLst>
                  <a:outerShdw blurRad="38100" dist="38100" dir="2700000" algn="tl">
                    <a:srgbClr val="000000">
                      <a:alpha val="43137"/>
                    </a:srgbClr>
                  </a:outerShdw>
                </a:effectLst>
              </a:rPr>
              <a:t>the green one, </a:t>
            </a:r>
            <a:r>
              <a:rPr lang="en-US" sz="2800" b="1" dirty="0">
                <a:solidFill>
                  <a:srgbClr val="C00000"/>
                </a:solidFill>
                <a:effectLst>
                  <a:outerShdw blurRad="38100" dist="38100" dir="2700000" algn="tl">
                    <a:srgbClr val="000000">
                      <a:alpha val="43137"/>
                    </a:srgbClr>
                  </a:outerShdw>
                </a:effectLst>
              </a:rPr>
              <a:t>write </a:t>
            </a:r>
            <a:r>
              <a:rPr lang="en-US" sz="2800" b="1" i="1" dirty="0">
                <a:solidFill>
                  <a:srgbClr val="C00000"/>
                </a:solidFill>
                <a:effectLst>
                  <a:outerShdw blurRad="38100" dist="38100" dir="2700000" algn="tl">
                    <a:srgbClr val="000000">
                      <a:alpha val="43137"/>
                    </a:srgbClr>
                  </a:outerShdw>
                </a:effectLst>
              </a:rPr>
              <a:t>only</a:t>
            </a:r>
            <a:r>
              <a:rPr lang="en-US" sz="2800" b="1" dirty="0">
                <a:solidFill>
                  <a:srgbClr val="C00000"/>
                </a:solidFill>
                <a:effectLst>
                  <a:outerShdw blurRad="38100" dist="38100" dir="2700000" algn="tl">
                    <a:srgbClr val="000000">
                      <a:alpha val="43137"/>
                    </a:srgbClr>
                  </a:outerShdw>
                </a:effectLst>
              </a:rPr>
              <a:t> your letter choice for today’s discussion.</a:t>
            </a:r>
          </a:p>
          <a:p>
            <a:r>
              <a:rPr lang="en-US" sz="2800" b="1" dirty="0">
                <a:solidFill>
                  <a:srgbClr val="C00000"/>
                </a:solidFill>
                <a:effectLst>
                  <a:outerShdw blurRad="38100" dist="38100" dir="2700000" algn="tl">
                    <a:srgbClr val="000000">
                      <a:alpha val="43137"/>
                    </a:srgbClr>
                  </a:outerShdw>
                </a:effectLst>
              </a:rPr>
              <a:t>On the </a:t>
            </a:r>
            <a:r>
              <a:rPr lang="en-US" sz="2800" b="1" dirty="0" smtClean="0">
                <a:solidFill>
                  <a:srgbClr val="C00000"/>
                </a:solidFill>
                <a:effectLst>
                  <a:outerShdw blurRad="38100" dist="38100" dir="2700000" algn="tl">
                    <a:srgbClr val="000000">
                      <a:alpha val="43137"/>
                    </a:srgbClr>
                  </a:outerShdw>
                </a:effectLst>
              </a:rPr>
              <a:t>yellow one, </a:t>
            </a:r>
            <a:r>
              <a:rPr lang="en-US" sz="2800" b="1" i="1" dirty="0">
                <a:solidFill>
                  <a:srgbClr val="C00000"/>
                </a:solidFill>
                <a:effectLst>
                  <a:outerShdw blurRad="38100" dist="38100" dir="2700000" algn="tl">
                    <a:srgbClr val="000000">
                      <a:alpha val="43137"/>
                    </a:srgbClr>
                  </a:outerShdw>
                </a:effectLst>
              </a:rPr>
              <a:t>clearly</a:t>
            </a:r>
            <a:r>
              <a:rPr lang="en-US" sz="2800" b="1" dirty="0">
                <a:solidFill>
                  <a:srgbClr val="C00000"/>
                </a:solidFill>
                <a:effectLst>
                  <a:outerShdw blurRad="38100" dist="38100" dir="2700000" algn="tl">
                    <a:srgbClr val="000000">
                      <a:alpha val="43137"/>
                    </a:srgbClr>
                  </a:outerShdw>
                </a:effectLst>
              </a:rPr>
              <a:t> write your first and last name, and today’s </a:t>
            </a:r>
            <a:r>
              <a:rPr lang="en-US" sz="2800" b="1" dirty="0" smtClean="0">
                <a:solidFill>
                  <a:srgbClr val="C00000"/>
                </a:solidFill>
                <a:effectLst>
                  <a:outerShdw blurRad="38100" dist="38100" dir="2700000" algn="tl">
                    <a:srgbClr val="000000">
                      <a:alpha val="43137"/>
                    </a:srgbClr>
                  </a:outerShdw>
                </a:effectLst>
              </a:rPr>
              <a:t>date.</a:t>
            </a:r>
            <a:endParaRPr lang="en-US" sz="2800" b="1" dirty="0">
              <a:solidFill>
                <a:srgbClr val="C00000"/>
              </a:solidFill>
              <a:effectLst>
                <a:outerShdw blurRad="38100" dist="38100" dir="2700000" algn="tl">
                  <a:srgbClr val="000000">
                    <a:alpha val="43137"/>
                  </a:srgbClr>
                </a:outerShdw>
              </a:effectLst>
              <a:highlight>
                <a:srgbClr val="D3D3D3"/>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428998" y="2966643"/>
            <a:ext cx="11495024" cy="3816429"/>
          </a:xfrm>
          <a:prstGeom prst="rect">
            <a:avLst/>
          </a:prstGeom>
        </p:spPr>
        <p:txBody>
          <a:bodyPr wrap="square">
            <a:spAutoFit/>
          </a:bodyPr>
          <a:lstStyle/>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A</a:t>
            </a:r>
            <a:r>
              <a:rPr lang="en-US" sz="2800" b="1" dirty="0">
                <a:solidFill>
                  <a:srgbClr val="0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Utopia: No place, Good Place: Imagining perfect or better </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worlds</a:t>
            </a:r>
          </a:p>
          <a:p>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B</a:t>
            </a:r>
            <a:r>
              <a:rPr lang="en-US" sz="2800" b="1" dirty="0" smtClean="0">
                <a:solidFill>
                  <a:srgbClr val="0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Uneven </a:t>
            </a:r>
            <a:r>
              <a:rPr lang="en-US" sz="2800" b="1" dirty="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Development: the root of inequality: Bridgeport to </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Bangkok</a:t>
            </a:r>
            <a:endPar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endPar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C</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Sit in a circle and (everyone) discusses how college is going </a:t>
            </a:r>
          </a:p>
          <a:p>
            <a:endPar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D</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It doesn’t really matter to me</a:t>
            </a:r>
          </a:p>
          <a:p>
            <a:endPar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428998" y="1582655"/>
            <a:ext cx="8619744" cy="461665"/>
          </a:xfrm>
          <a:prstGeom prst="rect">
            <a:avLst/>
          </a:prstGeom>
        </p:spPr>
        <p:txBody>
          <a:bodyPr wrap="square">
            <a:spAutoFit/>
          </a:bodyPr>
          <a:lstStyle/>
          <a:p>
            <a:r>
              <a:rPr lang="en-US" sz="2400" b="1" dirty="0" smtClean="0">
                <a:solidFill>
                  <a:srgbClr val="7030A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FIRST: Discuss “In Praise of Impractical Movements”</a:t>
            </a:r>
            <a:endParaRPr lang="en-US" sz="2400"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ounded Rectangle 5"/>
          <p:cNvSpPr/>
          <p:nvPr/>
        </p:nvSpPr>
        <p:spPr>
          <a:xfrm>
            <a:off x="168021" y="4585621"/>
            <a:ext cx="11494008" cy="612132"/>
          </a:xfrm>
          <a:prstGeom prst="roundRect">
            <a:avLst/>
          </a:prstGeom>
          <a:noFill/>
          <a:ln w="762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998540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6400" y="1002792"/>
            <a:ext cx="11510395" cy="4462760"/>
          </a:xfrm>
          <a:prstGeom prst="rect">
            <a:avLst/>
          </a:prstGeom>
          <a:solidFill>
            <a:schemeClr val="accent4">
              <a:lumMod val="60000"/>
              <a:lumOff val="40000"/>
              <a:alpha val="73000"/>
            </a:schemeClr>
          </a:solidFill>
        </p:spPr>
        <p:txBody>
          <a:bodyPr wrap="none" rtlCol="0">
            <a:spAutoFit/>
          </a:bodyPr>
          <a:lstStyle/>
          <a:p>
            <a:r>
              <a:rPr lang="en-US" sz="2200" b="1" dirty="0" smtClean="0"/>
              <a:t>First, state </a:t>
            </a:r>
            <a:r>
              <a:rPr lang="en-US" sz="2200" b="1" dirty="0"/>
              <a:t>y</a:t>
            </a:r>
            <a:r>
              <a:rPr lang="en-US" sz="2200" b="1" dirty="0" smtClean="0"/>
              <a:t>our name and where you are from. Then choose one of these to answer to the group</a:t>
            </a:r>
          </a:p>
          <a:p>
            <a:endParaRPr lang="en-US" sz="2200" b="1" dirty="0" smtClean="0"/>
          </a:p>
          <a:p>
            <a:pPr marL="342900" indent="-342900">
              <a:buAutoNum type="alphaLcPeriod"/>
            </a:pPr>
            <a:r>
              <a:rPr lang="en-US" sz="2400" b="1" dirty="0" smtClean="0">
                <a:solidFill>
                  <a:srgbClr val="7030A0"/>
                </a:solidFill>
              </a:rPr>
              <a:t>Describe what you have enjoyed the most about college so far</a:t>
            </a:r>
          </a:p>
          <a:p>
            <a:pPr marL="342900" indent="-342900">
              <a:buAutoNum type="alphaLcPeriod"/>
            </a:pPr>
            <a:r>
              <a:rPr lang="en-US" sz="2400" b="1" dirty="0" smtClean="0">
                <a:solidFill>
                  <a:srgbClr val="7030A0"/>
                </a:solidFill>
              </a:rPr>
              <a:t>Describe what you have disliked the most about college</a:t>
            </a:r>
          </a:p>
          <a:p>
            <a:pPr marL="342900" indent="-342900">
              <a:buAutoNum type="alphaLcPeriod"/>
            </a:pPr>
            <a:r>
              <a:rPr lang="en-US" sz="2400" b="1" dirty="0" smtClean="0">
                <a:solidFill>
                  <a:srgbClr val="7030A0"/>
                </a:solidFill>
              </a:rPr>
              <a:t>Describe a course you are taking that you enjoy and why</a:t>
            </a:r>
          </a:p>
          <a:p>
            <a:pPr marL="342900" indent="-342900">
              <a:buAutoNum type="alphaLcPeriod"/>
            </a:pPr>
            <a:r>
              <a:rPr lang="en-US" sz="2400" b="1" dirty="0" smtClean="0">
                <a:solidFill>
                  <a:srgbClr val="7030A0"/>
                </a:solidFill>
              </a:rPr>
              <a:t>Describe a course that you are taking that you dislike and why</a:t>
            </a:r>
          </a:p>
          <a:p>
            <a:pPr marL="342900" indent="-342900">
              <a:buAutoNum type="alphaLcPeriod"/>
            </a:pPr>
            <a:r>
              <a:rPr lang="en-US" sz="2400" b="1" dirty="0" smtClean="0">
                <a:solidFill>
                  <a:srgbClr val="7030A0"/>
                </a:solidFill>
              </a:rPr>
              <a:t>Describe what has been easiest for you in college</a:t>
            </a:r>
          </a:p>
          <a:p>
            <a:pPr marL="342900" indent="-342900">
              <a:buAutoNum type="alphaLcPeriod"/>
            </a:pPr>
            <a:r>
              <a:rPr lang="en-US" sz="2400" b="1" dirty="0" smtClean="0">
                <a:solidFill>
                  <a:srgbClr val="7030A0"/>
                </a:solidFill>
              </a:rPr>
              <a:t>Describe what has been toughest for you in college</a:t>
            </a:r>
          </a:p>
          <a:p>
            <a:pPr marL="342900" indent="-342900">
              <a:buAutoNum type="alphaLcPeriod"/>
            </a:pPr>
            <a:r>
              <a:rPr lang="en-US" sz="2400" b="1" dirty="0" smtClean="0">
                <a:solidFill>
                  <a:srgbClr val="7030A0"/>
                </a:solidFill>
              </a:rPr>
              <a:t>Describe as aspect of college that was not like you imagined it</a:t>
            </a:r>
          </a:p>
          <a:p>
            <a:pPr marL="342900" indent="-342900">
              <a:buAutoNum type="alphaLcPeriod"/>
            </a:pPr>
            <a:r>
              <a:rPr lang="en-US" sz="2400" b="1" dirty="0" smtClean="0">
                <a:solidFill>
                  <a:srgbClr val="7030A0"/>
                </a:solidFill>
              </a:rPr>
              <a:t>Describe an activity, event, or other aspect of college you are really looking forward to</a:t>
            </a:r>
          </a:p>
          <a:p>
            <a:pPr marL="342900" indent="-342900">
              <a:buAutoNum type="alphaLcPeriod"/>
            </a:pPr>
            <a:r>
              <a:rPr lang="en-US" sz="2400" b="1" dirty="0" smtClean="0">
                <a:solidFill>
                  <a:srgbClr val="7030A0"/>
                </a:solidFill>
              </a:rPr>
              <a:t>Describe something incredible that you have learned in college about yourself</a:t>
            </a:r>
          </a:p>
          <a:p>
            <a:pPr marL="342900" indent="-342900">
              <a:buAutoNum type="alphaLcPeriod"/>
            </a:pPr>
            <a:r>
              <a:rPr lang="en-US" sz="2400" b="1" dirty="0" smtClean="0">
                <a:solidFill>
                  <a:srgbClr val="7030A0"/>
                </a:solidFill>
              </a:rPr>
              <a:t>Describe something incredible that you have learned in college about the world  </a:t>
            </a:r>
            <a:endParaRPr lang="en-US" sz="2400" b="1" dirty="0">
              <a:solidFill>
                <a:srgbClr val="7030A0"/>
              </a:solidFill>
            </a:endParaRPr>
          </a:p>
        </p:txBody>
      </p:sp>
      <p:sp>
        <p:nvSpPr>
          <p:cNvPr id="3" name="TextBox 2"/>
          <p:cNvSpPr txBox="1"/>
          <p:nvPr/>
        </p:nvSpPr>
        <p:spPr>
          <a:xfrm>
            <a:off x="2866005" y="96521"/>
            <a:ext cx="9325995" cy="707886"/>
          </a:xfrm>
          <a:prstGeom prst="rect">
            <a:avLst/>
          </a:prstGeom>
          <a:noFill/>
        </p:spPr>
        <p:txBody>
          <a:bodyPr wrap="square" rtlCol="0">
            <a:spAutoFit/>
          </a:bodyPr>
          <a:lstStyle/>
          <a:p>
            <a:r>
              <a:rPr lang="en-US" sz="4000" b="1" dirty="0" smtClean="0">
                <a:solidFill>
                  <a:srgbClr val="7030A0"/>
                </a:solidFill>
              </a:rPr>
              <a:t>Group reflections on college</a:t>
            </a:r>
            <a:endParaRPr lang="en-US" sz="4000" b="1" dirty="0">
              <a:solidFill>
                <a:srgbClr val="7030A0"/>
              </a:solidFill>
            </a:endParaRPr>
          </a:p>
        </p:txBody>
      </p:sp>
    </p:spTree>
    <p:extLst>
      <p:ext uri="{BB962C8B-B14F-4D97-AF65-F5344CB8AC3E}">
        <p14:creationId xmlns:p14="http://schemas.microsoft.com/office/powerpoint/2010/main" val="37191894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70005" y="58235"/>
            <a:ext cx="8518614" cy="584775"/>
          </a:xfrm>
          <a:prstGeom prst="rect">
            <a:avLst/>
          </a:prstGeom>
          <a:noFill/>
        </p:spPr>
        <p:txBody>
          <a:bodyPr wrap="none" rtlCol="0">
            <a:spAutoFit/>
          </a:bodyPr>
          <a:lstStyle/>
          <a:p>
            <a:r>
              <a:rPr lang="en-US" sz="3200" b="1" dirty="0" smtClean="0"/>
              <a:t>Many of you need to work on this Habit of Mind!</a:t>
            </a:r>
            <a:endParaRPr lang="en-US" sz="3200" b="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7801" y="987111"/>
            <a:ext cx="4581525" cy="2156011"/>
          </a:xfrm>
          <a:prstGeom prst="rect">
            <a:avLst/>
          </a:prstGeom>
        </p:spPr>
      </p:pic>
      <p:sp>
        <p:nvSpPr>
          <p:cNvPr id="7" name="Rectangle 6"/>
          <p:cNvSpPr/>
          <p:nvPr/>
        </p:nvSpPr>
        <p:spPr>
          <a:xfrm>
            <a:off x="487464" y="3246549"/>
            <a:ext cx="11283696" cy="3416320"/>
          </a:xfrm>
          <a:prstGeom prst="rect">
            <a:avLst/>
          </a:prstGeom>
          <a:solidFill>
            <a:schemeClr val="accent4">
              <a:lumMod val="20000"/>
              <a:lumOff val="80000"/>
            </a:schemeClr>
          </a:solidFill>
        </p:spPr>
        <p:txBody>
          <a:bodyPr wrap="square">
            <a:spAutoFit/>
          </a:bodyPr>
          <a:lstStyle/>
          <a:p>
            <a:r>
              <a:rPr lang="en-US" sz="2400" b="1" dirty="0"/>
              <a:t>Self-Regulated Learning</a:t>
            </a:r>
            <a:r>
              <a:rPr lang="en-US" sz="2400" dirty="0"/>
              <a:t> is a habit of mind that encompasses </a:t>
            </a:r>
            <a:r>
              <a:rPr lang="en-US" sz="2400" b="1" dirty="0">
                <a:solidFill>
                  <a:srgbClr val="C00000"/>
                </a:solidFill>
              </a:rPr>
              <a:t>the desire to learn</a:t>
            </a:r>
            <a:r>
              <a:rPr lang="en-US" sz="2400" dirty="0"/>
              <a:t>, the </a:t>
            </a:r>
            <a:r>
              <a:rPr lang="en-US" sz="2400" b="1" dirty="0">
                <a:solidFill>
                  <a:srgbClr val="C00000"/>
                </a:solidFill>
              </a:rPr>
              <a:t>ability to set personal goals for learning</a:t>
            </a:r>
            <a:r>
              <a:rPr lang="en-US" sz="2400" dirty="0"/>
              <a:t>, and the capacity to engage in a </a:t>
            </a:r>
            <a:r>
              <a:rPr lang="en-US" sz="2400" b="1" dirty="0">
                <a:solidFill>
                  <a:srgbClr val="C00000"/>
                </a:solidFill>
              </a:rPr>
              <a:t>self-monitored learning process</a:t>
            </a:r>
            <a:r>
              <a:rPr lang="en-US" sz="2400" dirty="0"/>
              <a:t>. Self-regulated learners typically demonstrate strong commitment to the process of learning and take </a:t>
            </a:r>
            <a:r>
              <a:rPr lang="en-US" sz="2400" b="1" dirty="0">
                <a:solidFill>
                  <a:srgbClr val="C00000"/>
                </a:solidFill>
              </a:rPr>
              <a:t>responsibility for their own learning</a:t>
            </a:r>
            <a:r>
              <a:rPr lang="en-US" sz="2400" dirty="0"/>
              <a:t>. They take intellectual risks, persist in the face of challenges, and learn from their mistakes. They are able to organize and reorganize information, interpret information in new ways, and generate their own ideas. Self-regulated learners demonstrate meta-cognitive awareness (an understanding of the factors that influence their own learning) and cultivate the skills and confidence they need in order to be effective learners.</a:t>
            </a:r>
          </a:p>
        </p:txBody>
      </p:sp>
    </p:spTree>
    <p:extLst>
      <p:ext uri="{BB962C8B-B14F-4D97-AF65-F5344CB8AC3E}">
        <p14:creationId xmlns:p14="http://schemas.microsoft.com/office/powerpoint/2010/main" val="209608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25447" y="967831"/>
            <a:ext cx="10313593" cy="3354765"/>
          </a:xfrm>
          <a:prstGeom prst="rect">
            <a:avLst/>
          </a:prstGeom>
          <a:solidFill>
            <a:schemeClr val="accent4">
              <a:lumMod val="20000"/>
              <a:lumOff val="80000"/>
            </a:schemeClr>
          </a:solidFill>
        </p:spPr>
        <p:txBody>
          <a:bodyPr wrap="none" rtlCol="0">
            <a:spAutoFit/>
          </a:bodyPr>
          <a:lstStyle/>
          <a:p>
            <a:pPr algn="ctr"/>
            <a:r>
              <a:rPr lang="en-US" sz="2000" b="1" dirty="0"/>
              <a:t>Self-Regulated Learning: setting and sticking to deadlines: Oct 8, 2019 Name: ______________ </a:t>
            </a:r>
            <a:endParaRPr lang="en-US" sz="2000" b="1" dirty="0" smtClean="0"/>
          </a:p>
          <a:p>
            <a:pPr algn="ctr"/>
            <a:endParaRPr lang="en-US" sz="2000" b="1" dirty="0"/>
          </a:p>
          <a:p>
            <a:pPr algn="ctr"/>
            <a:r>
              <a:rPr lang="en-US" sz="2000" b="1" i="1" dirty="0"/>
              <a:t>Many of you have yet to turn in a great deal of classwork. What are you missing</a:t>
            </a:r>
            <a:r>
              <a:rPr lang="en-US" sz="2000" b="1" i="1" dirty="0" smtClean="0"/>
              <a:t>?</a:t>
            </a:r>
          </a:p>
          <a:p>
            <a:pPr algn="ctr"/>
            <a:endParaRPr lang="en-US" sz="2000" b="1" dirty="0"/>
          </a:p>
          <a:p>
            <a:pPr algn="ctr"/>
            <a:r>
              <a:rPr lang="en-US" sz="2000" b="1" dirty="0"/>
              <a:t>Assignments so far      [30 total points]	Put an ‘X’ under your missing work       </a:t>
            </a:r>
            <a:endParaRPr lang="en-US" sz="2000" b="1" dirty="0" smtClean="0"/>
          </a:p>
          <a:p>
            <a:pPr algn="ctr"/>
            <a:endParaRPr lang="en-US" sz="2000" b="1" dirty="0"/>
          </a:p>
          <a:p>
            <a:pPr algn="ctr"/>
            <a:r>
              <a:rPr lang="en-US" sz="2000" b="1" dirty="0"/>
              <a:t>RA 1:Moodle [5pts]  RA2:Impractical [5pts]  RA3:UBI [5pts]  </a:t>
            </a:r>
            <a:r>
              <a:rPr lang="en-US" sz="2000" b="1" dirty="0" err="1"/>
              <a:t>HoM</a:t>
            </a:r>
            <a:r>
              <a:rPr lang="en-US" sz="2000" b="1" dirty="0"/>
              <a:t> 1 [5pts]  </a:t>
            </a:r>
            <a:r>
              <a:rPr lang="en-US" sz="2000" b="1" i="1" dirty="0" err="1"/>
              <a:t>Ecotopia</a:t>
            </a:r>
            <a:r>
              <a:rPr lang="en-US" sz="2000" b="1" dirty="0"/>
              <a:t> Assn [10pts</a:t>
            </a:r>
            <a:r>
              <a:rPr lang="en-US" sz="2000" b="1" dirty="0" smtClean="0"/>
              <a:t>]</a:t>
            </a:r>
          </a:p>
          <a:p>
            <a:pPr algn="ctr"/>
            <a:endParaRPr lang="en-US" sz="2000" b="1" dirty="0"/>
          </a:p>
          <a:p>
            <a:pPr algn="ctr"/>
            <a:r>
              <a:rPr lang="en-US" dirty="0"/>
              <a:t>I plan to have this work completed by: __________________   [</a:t>
            </a:r>
            <a:r>
              <a:rPr lang="en-US" dirty="0" err="1"/>
              <a:t>Thur</a:t>
            </a:r>
            <a:r>
              <a:rPr lang="en-US" dirty="0"/>
              <a:t> Oct 17 by 10am latest]</a:t>
            </a:r>
            <a:r>
              <a:rPr lang="en-US" sz="2000" b="1" dirty="0" smtClean="0"/>
              <a:t>     </a:t>
            </a:r>
            <a:endParaRPr lang="en-US" sz="2000" b="1" dirty="0"/>
          </a:p>
          <a:p>
            <a:pPr algn="ctr"/>
            <a:endParaRPr lang="en-US" sz="3200" b="1" dirty="0" smtClean="0">
              <a:solidFill>
                <a:schemeClr val="bg1"/>
              </a:solidFill>
              <a:effectLst>
                <a:outerShdw blurRad="38100" dist="38100" dir="2700000" algn="tl">
                  <a:srgbClr val="000000">
                    <a:alpha val="43137"/>
                  </a:srgbClr>
                </a:outerShdw>
              </a:effectLst>
            </a:endParaRPr>
          </a:p>
        </p:txBody>
      </p:sp>
      <p:sp>
        <p:nvSpPr>
          <p:cNvPr id="2" name="TextBox 1"/>
          <p:cNvSpPr txBox="1"/>
          <p:nvPr/>
        </p:nvSpPr>
        <p:spPr>
          <a:xfrm>
            <a:off x="2638425" y="171450"/>
            <a:ext cx="7024680" cy="584775"/>
          </a:xfrm>
          <a:prstGeom prst="rect">
            <a:avLst/>
          </a:prstGeom>
          <a:noFill/>
        </p:spPr>
        <p:txBody>
          <a:bodyPr wrap="none" rtlCol="0">
            <a:spAutoFit/>
          </a:bodyPr>
          <a:lstStyle/>
          <a:p>
            <a:r>
              <a:rPr lang="en-US" sz="3200" b="1" dirty="0" smtClean="0">
                <a:solidFill>
                  <a:srgbClr val="7030A0"/>
                </a:solidFill>
                <a:latin typeface="Bahnschrift" panose="020B0502040204020203" pitchFamily="34" charset="0"/>
              </a:rPr>
              <a:t>How to democratically self discipline? </a:t>
            </a:r>
            <a:endParaRPr lang="en-US" sz="3200" b="1" dirty="0">
              <a:solidFill>
                <a:srgbClr val="7030A0"/>
              </a:solidFill>
              <a:latin typeface="Bahnschrift" panose="020B0502040204020203" pitchFamily="34" charset="0"/>
            </a:endParaRPr>
          </a:p>
        </p:txBody>
      </p:sp>
    </p:spTree>
    <p:extLst>
      <p:ext uri="{BB962C8B-B14F-4D97-AF65-F5344CB8AC3E}">
        <p14:creationId xmlns:p14="http://schemas.microsoft.com/office/powerpoint/2010/main" val="224082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998" y="2628315"/>
            <a:ext cx="11495024" cy="3816429"/>
          </a:xfrm>
          <a:prstGeom prst="rect">
            <a:avLst/>
          </a:prstGeom>
        </p:spPr>
        <p:txBody>
          <a:bodyPr wrap="square">
            <a:spAutoFit/>
          </a:bodyPr>
          <a:lstStyle/>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A: </a:t>
            </a:r>
            <a:r>
              <a:rPr lang="en-US" sz="2800" b="1" dirty="0" smtClean="0">
                <a:highlight>
                  <a:srgbClr val="D3D3D3"/>
                </a:highlight>
                <a:latin typeface="Calibri" panose="020F0502020204030204" pitchFamily="34" charset="0"/>
                <a:ea typeface="Calibri" panose="020F0502020204030204" pitchFamily="34" charset="0"/>
                <a:cs typeface="Times New Roman" panose="02020603050405020304" pitchFamily="18" charset="0"/>
              </a:rPr>
              <a:t>Watch </a:t>
            </a:r>
            <a:r>
              <a:rPr lang="en-US" sz="2800" b="1" i="1" dirty="0" smtClean="0">
                <a:highlight>
                  <a:srgbClr val="D3D3D3"/>
                </a:highlight>
                <a:latin typeface="Calibri" panose="020F0502020204030204" pitchFamily="34" charset="0"/>
                <a:ea typeface="Calibri" panose="020F0502020204030204" pitchFamily="34" charset="0"/>
                <a:cs typeface="Times New Roman" panose="02020603050405020304" pitchFamily="18" charset="0"/>
              </a:rPr>
              <a:t>The Coconut Revolution </a:t>
            </a:r>
          </a:p>
          <a:p>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B: </a:t>
            </a:r>
            <a:r>
              <a:rPr lang="en-US" sz="2800" b="1" dirty="0" smtClean="0">
                <a:highlight>
                  <a:srgbClr val="D3D3D3"/>
                </a:highlight>
                <a:latin typeface="Calibri" panose="020F0502020204030204" pitchFamily="34" charset="0"/>
                <a:ea typeface="Calibri" panose="020F0502020204030204" pitchFamily="34" charset="0"/>
                <a:cs typeface="Times New Roman" panose="02020603050405020304" pitchFamily="18" charset="0"/>
              </a:rPr>
              <a:t>Read </a:t>
            </a:r>
            <a:r>
              <a:rPr lang="en-US" sz="2800" b="1" i="1" dirty="0" err="1" smtClean="0">
                <a:highlight>
                  <a:srgbClr val="D3D3D3"/>
                </a:highlight>
                <a:latin typeface="Calibri" panose="020F0502020204030204" pitchFamily="34" charset="0"/>
                <a:ea typeface="Calibri" panose="020F0502020204030204" pitchFamily="34" charset="0"/>
                <a:cs typeface="Times New Roman" panose="02020603050405020304" pitchFamily="18" charset="0"/>
              </a:rPr>
              <a:t>Ecotopia</a:t>
            </a:r>
            <a:r>
              <a:rPr lang="en-US" sz="2800" b="1" i="1" dirty="0" smtClean="0">
                <a:highlight>
                  <a:srgbClr val="D3D3D3"/>
                </a:highlight>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highlight>
                  <a:srgbClr val="D3D3D3"/>
                </a:highlight>
                <a:latin typeface="Calibri" panose="020F0502020204030204" pitchFamily="34" charset="0"/>
                <a:ea typeface="Calibri" panose="020F0502020204030204" pitchFamily="34" charset="0"/>
                <a:cs typeface="Times New Roman" panose="02020603050405020304" pitchFamily="18" charset="0"/>
              </a:rPr>
              <a:t>or work on Reading Assignment 3 </a:t>
            </a:r>
          </a:p>
          <a:p>
            <a:endParaRPr lang="en-US" sz="2800" b="1" dirty="0">
              <a:solidFill>
                <a:srgbClr val="0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C: </a:t>
            </a:r>
            <a:r>
              <a:rPr lang="en-US" sz="2800" b="1" dirty="0" smtClean="0">
                <a:highlight>
                  <a:srgbClr val="D3D3D3"/>
                </a:highlight>
                <a:latin typeface="Calibri" panose="020F0502020204030204" pitchFamily="34" charset="0"/>
                <a:ea typeface="Calibri" panose="020F0502020204030204" pitchFamily="34" charset="0"/>
                <a:cs typeface="Times New Roman" panose="02020603050405020304" pitchFamily="18" charset="0"/>
              </a:rPr>
              <a:t>Walk in the woods</a:t>
            </a:r>
          </a:p>
          <a:p>
            <a:endPar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C0000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D:</a:t>
            </a:r>
            <a:r>
              <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highlight>
                  <a:srgbClr val="D3D3D3"/>
                </a:highlight>
                <a:latin typeface="Calibri" panose="020F0502020204030204" pitchFamily="34" charset="0"/>
                <a:ea typeface="Calibri" panose="020F0502020204030204" pitchFamily="34" charset="0"/>
                <a:cs typeface="Times New Roman" panose="02020603050405020304" pitchFamily="18" charset="0"/>
              </a:rPr>
              <a:t>It doesn’t really matter to me</a:t>
            </a:r>
          </a:p>
          <a:p>
            <a:endParaRPr lang="en-US" sz="2800" b="1" dirty="0" smtClean="0">
              <a:solidFill>
                <a:srgbClr val="002060"/>
              </a:solidFill>
              <a:highlight>
                <a:srgbClr val="D3D3D3"/>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605999" y="104894"/>
            <a:ext cx="11291361" cy="1384995"/>
          </a:xfrm>
          <a:prstGeom prst="rect">
            <a:avLst/>
          </a:prstGeom>
        </p:spPr>
        <p:txBody>
          <a:bodyPr wrap="none">
            <a:spAutoFit/>
          </a:bodyPr>
          <a:lstStyle/>
          <a:p>
            <a:r>
              <a:rPr lang="en-US" sz="2800" b="1" dirty="0">
                <a:solidFill>
                  <a:srgbClr val="C00000"/>
                </a:solidFill>
                <a:effectLst>
                  <a:outerShdw blurRad="38100" dist="38100" dir="2700000" algn="tl">
                    <a:srgbClr val="000000">
                      <a:alpha val="43137"/>
                    </a:srgbClr>
                  </a:outerShdw>
                </a:effectLst>
              </a:rPr>
              <a:t>You will receive two small pieces of paper. </a:t>
            </a:r>
          </a:p>
          <a:p>
            <a:r>
              <a:rPr lang="en-US" sz="2800" b="1" dirty="0">
                <a:solidFill>
                  <a:srgbClr val="C00000"/>
                </a:solidFill>
                <a:effectLst>
                  <a:outerShdw blurRad="38100" dist="38100" dir="2700000" algn="tl">
                    <a:srgbClr val="000000">
                      <a:alpha val="43137"/>
                    </a:srgbClr>
                  </a:outerShdw>
                </a:effectLst>
              </a:rPr>
              <a:t>On </a:t>
            </a:r>
            <a:r>
              <a:rPr lang="en-US" sz="2800" b="1" dirty="0" smtClean="0">
                <a:solidFill>
                  <a:srgbClr val="C00000"/>
                </a:solidFill>
                <a:effectLst>
                  <a:outerShdw blurRad="38100" dist="38100" dir="2700000" algn="tl">
                    <a:srgbClr val="000000">
                      <a:alpha val="43137"/>
                    </a:srgbClr>
                  </a:outerShdw>
                </a:effectLst>
              </a:rPr>
              <a:t>the green one, </a:t>
            </a:r>
            <a:r>
              <a:rPr lang="en-US" sz="2800" b="1" dirty="0">
                <a:solidFill>
                  <a:srgbClr val="C00000"/>
                </a:solidFill>
                <a:effectLst>
                  <a:outerShdw blurRad="38100" dist="38100" dir="2700000" algn="tl">
                    <a:srgbClr val="000000">
                      <a:alpha val="43137"/>
                    </a:srgbClr>
                  </a:outerShdw>
                </a:effectLst>
              </a:rPr>
              <a:t>write </a:t>
            </a:r>
            <a:r>
              <a:rPr lang="en-US" sz="2800" b="1" i="1" dirty="0">
                <a:solidFill>
                  <a:srgbClr val="C00000"/>
                </a:solidFill>
                <a:effectLst>
                  <a:outerShdw blurRad="38100" dist="38100" dir="2700000" algn="tl">
                    <a:srgbClr val="000000">
                      <a:alpha val="43137"/>
                    </a:srgbClr>
                  </a:outerShdw>
                </a:effectLst>
              </a:rPr>
              <a:t>only</a:t>
            </a:r>
            <a:r>
              <a:rPr lang="en-US" sz="2800" b="1" dirty="0">
                <a:solidFill>
                  <a:srgbClr val="C00000"/>
                </a:solidFill>
                <a:effectLst>
                  <a:outerShdw blurRad="38100" dist="38100" dir="2700000" algn="tl">
                    <a:srgbClr val="000000">
                      <a:alpha val="43137"/>
                    </a:srgbClr>
                  </a:outerShdw>
                </a:effectLst>
              </a:rPr>
              <a:t> your letter choice for today’s discussion.</a:t>
            </a:r>
          </a:p>
          <a:p>
            <a:r>
              <a:rPr lang="en-US" sz="2800" b="1" dirty="0">
                <a:solidFill>
                  <a:srgbClr val="C00000"/>
                </a:solidFill>
                <a:effectLst>
                  <a:outerShdw blurRad="38100" dist="38100" dir="2700000" algn="tl">
                    <a:srgbClr val="000000">
                      <a:alpha val="43137"/>
                    </a:srgbClr>
                  </a:outerShdw>
                </a:effectLst>
              </a:rPr>
              <a:t>On the </a:t>
            </a:r>
            <a:r>
              <a:rPr lang="en-US" sz="2800" b="1" dirty="0" smtClean="0">
                <a:solidFill>
                  <a:srgbClr val="C00000"/>
                </a:solidFill>
                <a:effectLst>
                  <a:outerShdw blurRad="38100" dist="38100" dir="2700000" algn="tl">
                    <a:srgbClr val="000000">
                      <a:alpha val="43137"/>
                    </a:srgbClr>
                  </a:outerShdw>
                </a:effectLst>
              </a:rPr>
              <a:t>yellow one, </a:t>
            </a:r>
            <a:r>
              <a:rPr lang="en-US" sz="2800" b="1" i="1" dirty="0">
                <a:solidFill>
                  <a:srgbClr val="C00000"/>
                </a:solidFill>
                <a:effectLst>
                  <a:outerShdw blurRad="38100" dist="38100" dir="2700000" algn="tl">
                    <a:srgbClr val="000000">
                      <a:alpha val="43137"/>
                    </a:srgbClr>
                  </a:outerShdw>
                </a:effectLst>
              </a:rPr>
              <a:t>clearly</a:t>
            </a:r>
            <a:r>
              <a:rPr lang="en-US" sz="2800" b="1" dirty="0">
                <a:solidFill>
                  <a:srgbClr val="C00000"/>
                </a:solidFill>
                <a:effectLst>
                  <a:outerShdw blurRad="38100" dist="38100" dir="2700000" algn="tl">
                    <a:srgbClr val="000000">
                      <a:alpha val="43137"/>
                    </a:srgbClr>
                  </a:outerShdw>
                </a:effectLst>
              </a:rPr>
              <a:t> write your first and last name, and today’s </a:t>
            </a:r>
            <a:r>
              <a:rPr lang="en-US" sz="2800" b="1" dirty="0" smtClean="0">
                <a:solidFill>
                  <a:srgbClr val="C00000"/>
                </a:solidFill>
                <a:effectLst>
                  <a:outerShdw blurRad="38100" dist="38100" dir="2700000" algn="tl">
                    <a:srgbClr val="000000">
                      <a:alpha val="43137"/>
                    </a:srgbClr>
                  </a:outerShdw>
                </a:effectLst>
              </a:rPr>
              <a:t>date.</a:t>
            </a:r>
            <a:endParaRPr lang="en-US" sz="2800" b="1" dirty="0">
              <a:solidFill>
                <a:srgbClr val="C00000"/>
              </a:solidFill>
              <a:effectLst>
                <a:outerShdw blurRad="38100" dist="38100" dir="2700000" algn="tl">
                  <a:srgbClr val="000000">
                    <a:alpha val="43137"/>
                  </a:srgbClr>
                </a:outerShdw>
              </a:effectLst>
              <a:highlight>
                <a:srgbClr val="D3D3D3"/>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p:cNvSpPr txBox="1"/>
          <p:nvPr/>
        </p:nvSpPr>
        <p:spPr>
          <a:xfrm>
            <a:off x="8077200" y="5814010"/>
            <a:ext cx="3846822" cy="461665"/>
          </a:xfrm>
          <a:prstGeom prst="rect">
            <a:avLst/>
          </a:prstGeom>
          <a:noFill/>
        </p:spPr>
        <p:txBody>
          <a:bodyPr wrap="none" rtlCol="0">
            <a:spAutoFit/>
          </a:bodyPr>
          <a:lstStyle/>
          <a:p>
            <a:r>
              <a:rPr lang="en-US" sz="2400" b="1" dirty="0" smtClean="0">
                <a:solidFill>
                  <a:schemeClr val="bg1"/>
                </a:solidFill>
              </a:rPr>
              <a:t>Tuesday September 24, 2019</a:t>
            </a:r>
            <a:endParaRPr lang="en-US" sz="2400" b="1" dirty="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0472" y="2164071"/>
            <a:ext cx="2254134" cy="3342336"/>
          </a:xfrm>
          <a:prstGeom prst="rect">
            <a:avLst/>
          </a:prstGeom>
        </p:spPr>
      </p:pic>
      <p:sp>
        <p:nvSpPr>
          <p:cNvPr id="9" name="Rounded Rectangle 8"/>
          <p:cNvSpPr/>
          <p:nvPr/>
        </p:nvSpPr>
        <p:spPr>
          <a:xfrm>
            <a:off x="213360" y="4242815"/>
            <a:ext cx="3627120" cy="728053"/>
          </a:xfrm>
          <a:prstGeom prst="roundRect">
            <a:avLst/>
          </a:prstGeom>
          <a:noFill/>
          <a:ln w="762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39319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0025" y="238125"/>
            <a:ext cx="6280887" cy="3046988"/>
          </a:xfrm>
          <a:prstGeom prst="rect">
            <a:avLst/>
          </a:prstGeom>
          <a:noFill/>
        </p:spPr>
        <p:txBody>
          <a:bodyPr wrap="none" rtlCol="0">
            <a:spAutoFit/>
          </a:bodyPr>
          <a:lstStyle/>
          <a:p>
            <a:r>
              <a:rPr lang="en-US" sz="3200" b="1" dirty="0" smtClean="0">
                <a:solidFill>
                  <a:srgbClr val="7030A0"/>
                </a:solidFill>
                <a:latin typeface="Bahnschrift" panose="020B0502040204020203" pitchFamily="34" charset="0"/>
              </a:rPr>
              <a:t>Benefits: </a:t>
            </a:r>
          </a:p>
          <a:p>
            <a:r>
              <a:rPr lang="en-US" sz="3200" dirty="0" smtClean="0">
                <a:solidFill>
                  <a:srgbClr val="7030A0"/>
                </a:solidFill>
                <a:latin typeface="Bahnschrift" panose="020B0502040204020203" pitchFamily="34" charset="0"/>
              </a:rPr>
              <a:t>More. Enjoyable. And. Memorable.</a:t>
            </a:r>
          </a:p>
          <a:p>
            <a:r>
              <a:rPr lang="en-US" sz="3200" dirty="0" smtClean="0">
                <a:solidFill>
                  <a:srgbClr val="7030A0"/>
                </a:solidFill>
                <a:latin typeface="Bahnschrift" panose="020B0502040204020203" pitchFamily="34" charset="0"/>
              </a:rPr>
              <a:t>More responsive to their needs</a:t>
            </a:r>
          </a:p>
          <a:p>
            <a:r>
              <a:rPr lang="en-US" sz="3200" dirty="0" smtClean="0">
                <a:solidFill>
                  <a:srgbClr val="7030A0"/>
                </a:solidFill>
                <a:latin typeface="Bahnschrift" panose="020B0502040204020203" pitchFamily="34" charset="0"/>
              </a:rPr>
              <a:t>More responsive to MY needs!</a:t>
            </a:r>
          </a:p>
          <a:p>
            <a:r>
              <a:rPr lang="en-US" sz="3200" dirty="0" smtClean="0">
                <a:solidFill>
                  <a:srgbClr val="7030A0"/>
                </a:solidFill>
                <a:latin typeface="Bahnschrift" panose="020B0502040204020203" pitchFamily="34" charset="0"/>
              </a:rPr>
              <a:t>More group solidarity</a:t>
            </a:r>
          </a:p>
          <a:p>
            <a:r>
              <a:rPr lang="en-US" sz="3200" dirty="0" smtClean="0">
                <a:solidFill>
                  <a:srgbClr val="7030A0"/>
                </a:solidFill>
                <a:latin typeface="Bahnschrift" panose="020B0502040204020203" pitchFamily="34" charset="0"/>
              </a:rPr>
              <a:t>A live example of utopian thinking</a:t>
            </a:r>
            <a:endParaRPr lang="en-US" sz="3200" dirty="0">
              <a:solidFill>
                <a:srgbClr val="7030A0"/>
              </a:solidFill>
              <a:latin typeface="Bahnschrift" panose="020B0502040204020203" pitchFamily="34" charset="0"/>
            </a:endParaRPr>
          </a:p>
        </p:txBody>
      </p:sp>
      <p:sp>
        <p:nvSpPr>
          <p:cNvPr id="3" name="TextBox 2"/>
          <p:cNvSpPr txBox="1"/>
          <p:nvPr/>
        </p:nvSpPr>
        <p:spPr>
          <a:xfrm>
            <a:off x="5695950" y="3448050"/>
            <a:ext cx="5803192" cy="3046988"/>
          </a:xfrm>
          <a:prstGeom prst="rect">
            <a:avLst/>
          </a:prstGeom>
          <a:noFill/>
        </p:spPr>
        <p:txBody>
          <a:bodyPr wrap="none" rtlCol="0">
            <a:spAutoFit/>
          </a:bodyPr>
          <a:lstStyle/>
          <a:p>
            <a:r>
              <a:rPr lang="en-US" sz="3200" b="1" dirty="0" smtClean="0">
                <a:solidFill>
                  <a:srgbClr val="C00000"/>
                </a:solidFill>
                <a:latin typeface="Bahnschrift" panose="020B0502040204020203" pitchFamily="34" charset="0"/>
              </a:rPr>
              <a:t>Problems: </a:t>
            </a:r>
          </a:p>
          <a:p>
            <a:r>
              <a:rPr lang="en-US" sz="3200" dirty="0" smtClean="0">
                <a:solidFill>
                  <a:srgbClr val="C00000"/>
                </a:solidFill>
                <a:latin typeface="Bahnschrift" panose="020B0502040204020203" pitchFamily="34" charset="0"/>
              </a:rPr>
              <a:t>Requires more prep</a:t>
            </a:r>
          </a:p>
          <a:p>
            <a:r>
              <a:rPr lang="en-US" sz="3200" dirty="0" smtClean="0">
                <a:solidFill>
                  <a:srgbClr val="C00000"/>
                </a:solidFill>
                <a:latin typeface="Bahnschrift" panose="020B0502040204020203" pitchFamily="34" charset="0"/>
              </a:rPr>
              <a:t>Not as participatory as hoped</a:t>
            </a:r>
          </a:p>
          <a:p>
            <a:r>
              <a:rPr lang="en-US" sz="3200" dirty="0" smtClean="0">
                <a:solidFill>
                  <a:srgbClr val="C00000"/>
                </a:solidFill>
                <a:latin typeface="Bahnschrift" panose="020B0502040204020203" pitchFamily="34" charset="0"/>
              </a:rPr>
              <a:t>Too much freedom?</a:t>
            </a:r>
          </a:p>
          <a:p>
            <a:r>
              <a:rPr lang="en-US" sz="3200" dirty="0" smtClean="0">
                <a:solidFill>
                  <a:srgbClr val="C00000"/>
                </a:solidFill>
                <a:latin typeface="Bahnschrift" panose="020B0502040204020203" pitchFamily="34" charset="0"/>
              </a:rPr>
              <a:t>Less ordered </a:t>
            </a:r>
          </a:p>
          <a:p>
            <a:r>
              <a:rPr lang="en-US" sz="3200" dirty="0">
                <a:solidFill>
                  <a:srgbClr val="C00000"/>
                </a:solidFill>
                <a:latin typeface="Bahnschrift" panose="020B0502040204020203" pitchFamily="34" charset="0"/>
              </a:rPr>
              <a:t>	</a:t>
            </a:r>
            <a:r>
              <a:rPr lang="en-US" sz="3200" dirty="0" smtClean="0">
                <a:solidFill>
                  <a:srgbClr val="C00000"/>
                </a:solidFill>
                <a:latin typeface="Bahnschrift" panose="020B0502040204020203" pitchFamily="34" charset="0"/>
              </a:rPr>
              <a:t>(missed BWE opportunity)</a:t>
            </a:r>
            <a:endParaRPr lang="en-US" sz="3200" dirty="0">
              <a:solidFill>
                <a:srgbClr val="C00000"/>
              </a:solidFill>
              <a:latin typeface="Bahnschrift" panose="020B0502040204020203" pitchFamily="34" charset="0"/>
            </a:endParaRPr>
          </a:p>
        </p:txBody>
      </p:sp>
    </p:spTree>
    <p:extLst>
      <p:ext uri="{BB962C8B-B14F-4D97-AF65-F5344CB8AC3E}">
        <p14:creationId xmlns:p14="http://schemas.microsoft.com/office/powerpoint/2010/main" val="42587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p:bldP spid="3" grpId="0" uiExpand="1"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6183" y="0"/>
            <a:ext cx="8057014" cy="4832092"/>
          </a:xfrm>
          <a:prstGeom prst="rect">
            <a:avLst/>
          </a:prstGeom>
          <a:noFill/>
        </p:spPr>
        <p:txBody>
          <a:bodyPr wrap="none" rtlCol="0">
            <a:spAutoFit/>
          </a:bodyPr>
          <a:lstStyle/>
          <a:p>
            <a:pPr algn="ctr"/>
            <a:r>
              <a:rPr lang="en-US" sz="4400" dirty="0" smtClean="0">
                <a:solidFill>
                  <a:srgbClr val="7030A0"/>
                </a:solidFill>
                <a:effectLst>
                  <a:outerShdw blurRad="38100" dist="38100" dir="2700000" algn="tl">
                    <a:srgbClr val="000000">
                      <a:alpha val="43137"/>
                    </a:srgbClr>
                  </a:outerShdw>
                </a:effectLst>
                <a:latin typeface="Bahnschrift" panose="020B0502040204020203" pitchFamily="34" charset="0"/>
              </a:rPr>
              <a:t>Thanks!</a:t>
            </a:r>
          </a:p>
          <a:p>
            <a:pPr algn="ctr"/>
            <a:endParaRPr lang="en-US" sz="4400" dirty="0" smtClean="0">
              <a:solidFill>
                <a:srgbClr val="7030A0"/>
              </a:solidFill>
              <a:effectLst>
                <a:outerShdw blurRad="38100" dist="38100" dir="2700000" algn="tl">
                  <a:srgbClr val="000000">
                    <a:alpha val="43137"/>
                  </a:srgbClr>
                </a:outerShdw>
              </a:effectLst>
              <a:latin typeface="Bahnschrift" panose="020B0502040204020203" pitchFamily="34" charset="0"/>
            </a:endParaRPr>
          </a:p>
          <a:p>
            <a:pPr algn="ctr"/>
            <a:r>
              <a:rPr lang="en-US" sz="4400" dirty="0" smtClean="0">
                <a:solidFill>
                  <a:srgbClr val="7030A0"/>
                </a:solidFill>
                <a:effectLst>
                  <a:outerShdw blurRad="38100" dist="38100" dir="2700000" algn="tl">
                    <a:srgbClr val="000000">
                      <a:alpha val="43137"/>
                    </a:srgbClr>
                  </a:outerShdw>
                </a:effectLst>
                <a:latin typeface="Bahnschrift" panose="020B0502040204020203" pitchFamily="34" charset="0"/>
              </a:rPr>
              <a:t>Please tell me what </a:t>
            </a:r>
            <a:r>
              <a:rPr lang="en-US" sz="4400" dirty="0" err="1" smtClean="0">
                <a:solidFill>
                  <a:srgbClr val="7030A0"/>
                </a:solidFill>
                <a:effectLst>
                  <a:outerShdw blurRad="38100" dist="38100" dir="2700000" algn="tl">
                    <a:srgbClr val="000000">
                      <a:alpha val="43137"/>
                    </a:srgbClr>
                  </a:outerShdw>
                </a:effectLst>
                <a:latin typeface="Bahnschrift" panose="020B0502040204020203" pitchFamily="34" charset="0"/>
              </a:rPr>
              <a:t>y’all</a:t>
            </a:r>
            <a:r>
              <a:rPr lang="en-US" sz="4400" dirty="0" smtClean="0">
                <a:solidFill>
                  <a:srgbClr val="7030A0"/>
                </a:solidFill>
                <a:effectLst>
                  <a:outerShdw blurRad="38100" dist="38100" dir="2700000" algn="tl">
                    <a:srgbClr val="000000">
                      <a:alpha val="43137"/>
                    </a:srgbClr>
                  </a:outerShdw>
                </a:effectLst>
                <a:latin typeface="Bahnschrift" panose="020B0502040204020203" pitchFamily="34" charset="0"/>
              </a:rPr>
              <a:t> think! </a:t>
            </a:r>
          </a:p>
          <a:p>
            <a:pPr algn="ctr"/>
            <a:endParaRPr lang="en-US" sz="4400" dirty="0" smtClean="0">
              <a:solidFill>
                <a:srgbClr val="7030A0"/>
              </a:solidFill>
              <a:effectLst>
                <a:outerShdw blurRad="38100" dist="38100" dir="2700000" algn="tl">
                  <a:srgbClr val="000000">
                    <a:alpha val="43137"/>
                  </a:srgbClr>
                </a:outerShdw>
              </a:effectLst>
              <a:latin typeface="Bahnschrift" panose="020B0502040204020203" pitchFamily="34" charset="0"/>
            </a:endParaRPr>
          </a:p>
          <a:p>
            <a:pPr algn="ctr"/>
            <a:r>
              <a:rPr lang="en-US" sz="4400" dirty="0" smtClean="0">
                <a:solidFill>
                  <a:srgbClr val="7030A0"/>
                </a:solidFill>
                <a:effectLst>
                  <a:outerShdw blurRad="38100" dist="38100" dir="2700000" algn="tl">
                    <a:srgbClr val="000000">
                      <a:alpha val="43137"/>
                    </a:srgbClr>
                  </a:outerShdw>
                </a:effectLst>
                <a:latin typeface="Bahnschrift" panose="020B0502040204020203" pitchFamily="34" charset="0"/>
              </a:rPr>
              <a:t>And importantly…</a:t>
            </a:r>
          </a:p>
          <a:p>
            <a:pPr algn="ctr"/>
            <a:endParaRPr lang="en-US" sz="4400" dirty="0" smtClean="0">
              <a:solidFill>
                <a:srgbClr val="7030A0"/>
              </a:solidFill>
              <a:effectLst>
                <a:outerShdw blurRad="38100" dist="38100" dir="2700000" algn="tl">
                  <a:srgbClr val="000000">
                    <a:alpha val="43137"/>
                  </a:srgbClr>
                </a:outerShdw>
              </a:effectLst>
              <a:latin typeface="Bahnschrift" panose="020B0502040204020203" pitchFamily="34" charset="0"/>
            </a:endParaRPr>
          </a:p>
          <a:p>
            <a:pPr algn="ctr"/>
            <a:r>
              <a:rPr lang="en-US" sz="4400" dirty="0" smtClean="0">
                <a:solidFill>
                  <a:srgbClr val="7030A0"/>
                </a:solidFill>
                <a:effectLst>
                  <a:outerShdw blurRad="38100" dist="38100" dir="2700000" algn="tl">
                    <a:srgbClr val="000000">
                      <a:alpha val="43137"/>
                    </a:srgbClr>
                  </a:outerShdw>
                </a:effectLst>
                <a:latin typeface="Bahnschrift" panose="020B0502040204020203" pitchFamily="34" charset="0"/>
              </a:rPr>
              <a:t>How to improve this experiment</a:t>
            </a:r>
            <a:endParaRPr lang="en-US" sz="4400" dirty="0">
              <a:solidFill>
                <a:srgbClr val="7030A0"/>
              </a:solidFill>
              <a:effectLst>
                <a:outerShdw blurRad="38100" dist="38100" dir="2700000" algn="tl">
                  <a:srgbClr val="000000">
                    <a:alpha val="43137"/>
                  </a:srgbClr>
                </a:outerShdw>
              </a:effectLst>
              <a:latin typeface="Bahnschrift" panose="020B0502040204020203" pitchFamily="34" charset="0"/>
            </a:endParaRPr>
          </a:p>
        </p:txBody>
      </p:sp>
    </p:spTree>
    <p:extLst>
      <p:ext uri="{BB962C8B-B14F-4D97-AF65-F5344CB8AC3E}">
        <p14:creationId xmlns:p14="http://schemas.microsoft.com/office/powerpoint/2010/main" val="13128818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979</Words>
  <Application>Microsoft Office PowerPoint</Application>
  <PresentationFormat>Widescreen</PresentationFormat>
  <Paragraphs>157</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Bahnschrift</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Plymouth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Keul</dc:creator>
  <cp:lastModifiedBy>Adam Keul</cp:lastModifiedBy>
  <cp:revision>10</cp:revision>
  <dcterms:created xsi:type="dcterms:W3CDTF">2019-10-09T14:17:38Z</dcterms:created>
  <dcterms:modified xsi:type="dcterms:W3CDTF">2019-10-09T15:44:40Z</dcterms:modified>
</cp:coreProperties>
</file>